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2" r:id="rId3"/>
    <p:sldId id="264" r:id="rId4"/>
    <p:sldId id="257" r:id="rId5"/>
    <p:sldId id="263" r:id="rId6"/>
    <p:sldId id="259" r:id="rId7"/>
    <p:sldId id="258" r:id="rId8"/>
    <p:sldId id="267" r:id="rId9"/>
    <p:sldId id="265" r:id="rId10"/>
    <p:sldId id="260" r:id="rId11"/>
    <p:sldId id="266"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8CA6A2-3B9B-4295-9F24-F09A6D5736EB}" type="datetimeFigureOut">
              <a:rPr lang="en-AU" smtClean="0"/>
              <a:t>14/01/2017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190E5-8EA0-4DDE-BB11-2FC07E951EA0}"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wm.gov.au/collection/ARTV0516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ighthorseart.com.au/Best-Mat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ighthorseart.com.au/Taffy-Wai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wm.gov.au/collection/J0283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wm.gov.au/collection/P08548.0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wm.gov.au/collection/B004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wm.gov.au/collection/P05693.00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Call from the Dardanelles – Australian War Memorial </a:t>
            </a:r>
            <a:r>
              <a:rPr lang="en-AU" sz="1200" u="sng" kern="1200" dirty="0" smtClean="0">
                <a:solidFill>
                  <a:schemeClr val="tx1"/>
                </a:solidFill>
                <a:latin typeface="+mn-lt"/>
                <a:ea typeface="+mn-ea"/>
                <a:cs typeface="+mn-cs"/>
                <a:hlinkClick r:id="rId3"/>
              </a:rPr>
              <a:t>https://www.awm.gov.au/collection/ARTV05167</a:t>
            </a:r>
            <a:r>
              <a:rPr lang="en-A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Recruitment poster created by </a:t>
            </a:r>
            <a:r>
              <a:rPr lang="en-AU" sz="1200" kern="1200" dirty="0" smtClean="0">
                <a:solidFill>
                  <a:schemeClr val="tx1"/>
                </a:solidFill>
                <a:latin typeface="+mn-lt"/>
                <a:ea typeface="+mn-ea"/>
                <a:cs typeface="+mn-cs"/>
              </a:rPr>
              <a:t>H M Burton, for The Defence Department of the Commonwealth</a:t>
            </a:r>
          </a:p>
          <a:p>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2</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Ambulances outside the Beersheba mosque https://www.awm.gov.au/collection/P01668.004</a:t>
            </a:r>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Commonwealth War Graves cemetery at Beersheba where Harry Bell is buried – J Curry</a:t>
            </a:r>
          </a:p>
          <a:p>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12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Best Mates – Jennifer Marshall  </a:t>
            </a:r>
            <a:r>
              <a:rPr lang="en-AU" sz="1200" u="sng" kern="1200" dirty="0" smtClean="0">
                <a:solidFill>
                  <a:schemeClr val="tx1"/>
                </a:solidFill>
                <a:latin typeface="+mn-lt"/>
                <a:ea typeface="+mn-ea"/>
                <a:cs typeface="+mn-cs"/>
                <a:hlinkClick r:id="rId3"/>
              </a:rPr>
              <a:t>http://www.lighthorseart.com.au/Best-Mates.html</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0190E5-8EA0-4DDE-BB11-2FC07E951EA0}" type="slidenum">
              <a:rPr lang="en-AU" smtClean="0"/>
              <a:t>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Taffy &amp; Cpl Edwards – Light Horse WW1 </a:t>
            </a:r>
            <a:r>
              <a:rPr lang="en-AU" sz="1200" u="sng" kern="1200" dirty="0" smtClean="0">
                <a:solidFill>
                  <a:schemeClr val="tx1"/>
                </a:solidFill>
                <a:latin typeface="+mn-lt"/>
                <a:ea typeface="+mn-ea"/>
                <a:cs typeface="+mn-cs"/>
                <a:hlinkClick r:id="rId3"/>
              </a:rPr>
              <a:t>http://www.lighthorseart.com.au/Taffy-Waits/</a:t>
            </a:r>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Engineers repairing a well at </a:t>
            </a:r>
            <a:r>
              <a:rPr lang="en-AU" sz="1200" kern="1200" dirty="0" err="1" smtClean="0">
                <a:solidFill>
                  <a:schemeClr val="tx1"/>
                </a:solidFill>
                <a:latin typeface="+mn-lt"/>
                <a:ea typeface="+mn-ea"/>
                <a:cs typeface="+mn-cs"/>
              </a:rPr>
              <a:t>Khalassa</a:t>
            </a:r>
            <a:r>
              <a:rPr lang="en-AU" sz="1200" kern="1200" dirty="0" smtClean="0">
                <a:solidFill>
                  <a:schemeClr val="tx1"/>
                </a:solidFill>
                <a:latin typeface="+mn-lt"/>
                <a:ea typeface="+mn-ea"/>
                <a:cs typeface="+mn-cs"/>
              </a:rPr>
              <a:t> near Beersheba </a:t>
            </a:r>
            <a:r>
              <a:rPr lang="en-AU" sz="1200" u="sng" kern="1200" dirty="0" smtClean="0">
                <a:solidFill>
                  <a:schemeClr val="tx1"/>
                </a:solidFill>
                <a:latin typeface="+mn-lt"/>
                <a:ea typeface="+mn-ea"/>
                <a:cs typeface="+mn-cs"/>
                <a:hlinkClick r:id="rId3"/>
              </a:rPr>
              <a:t>https://www.awm.gov.au/collection/J02836</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Abraham’s well at Beersheba (before renovations) – J Curry</a:t>
            </a:r>
          </a:p>
        </p:txBody>
      </p:sp>
      <p:sp>
        <p:nvSpPr>
          <p:cNvPr id="4" name="Slide Number Placeholder 3"/>
          <p:cNvSpPr>
            <a:spLocks noGrp="1"/>
          </p:cNvSpPr>
          <p:nvPr>
            <p:ph type="sldNum" sz="quarter" idx="10"/>
          </p:nvPr>
        </p:nvSpPr>
        <p:spPr/>
        <p:txBody>
          <a:bodyPr/>
          <a:lstStyle/>
          <a:p>
            <a:fld id="{BC0190E5-8EA0-4DDE-BB11-2FC07E951EA0}" type="slidenum">
              <a:rPr lang="en-AU" smtClean="0"/>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Disputed picture of the charge at Beersheba (or re-enactment) – Australian War memorial https://www.awm.gov.au/collection/A02684/ It was probably taken when two regiments of the 4th Brigade, Australian Light Horse, re-enacted the charge for the official photographer Frank Hurley, at </a:t>
            </a:r>
            <a:r>
              <a:rPr lang="en-AU" sz="1200" kern="1200" dirty="0" err="1" smtClean="0">
                <a:solidFill>
                  <a:schemeClr val="tx1"/>
                </a:solidFill>
                <a:latin typeface="+mn-lt"/>
                <a:ea typeface="+mn-ea"/>
                <a:cs typeface="+mn-cs"/>
              </a:rPr>
              <a:t>Belah</a:t>
            </a:r>
            <a:r>
              <a:rPr lang="en-AU" sz="1200" kern="1200" dirty="0" smtClean="0">
                <a:solidFill>
                  <a:schemeClr val="tx1"/>
                </a:solidFill>
                <a:latin typeface="+mn-lt"/>
                <a:ea typeface="+mn-ea"/>
                <a:cs typeface="+mn-cs"/>
              </a:rPr>
              <a:t> on 7 February 1918.</a:t>
            </a:r>
          </a:p>
          <a:p>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Watering the horses Beersheba </a:t>
            </a:r>
            <a:r>
              <a:rPr lang="en-AU" sz="1200" u="sng" kern="1200" dirty="0" smtClean="0">
                <a:solidFill>
                  <a:schemeClr val="tx1"/>
                </a:solidFill>
                <a:latin typeface="+mn-lt"/>
                <a:ea typeface="+mn-ea"/>
                <a:cs typeface="+mn-cs"/>
                <a:hlinkClick r:id="rId3"/>
              </a:rPr>
              <a:t>https://www.awm.gov.au/collection/P08548.001</a:t>
            </a:r>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Horse drawn Ambulance Wagon </a:t>
            </a:r>
            <a:r>
              <a:rPr lang="en-AU" sz="1200" u="sng" kern="1200" dirty="0" smtClean="0">
                <a:solidFill>
                  <a:schemeClr val="tx1"/>
                </a:solidFill>
                <a:latin typeface="+mn-lt"/>
                <a:ea typeface="+mn-ea"/>
                <a:cs typeface="+mn-cs"/>
                <a:hlinkClick r:id="rId3"/>
              </a:rPr>
              <a:t>https://www.awm.gov.au/collection/B00450</a:t>
            </a:r>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Graves at Romani </a:t>
            </a:r>
            <a:r>
              <a:rPr lang="en-AU" sz="1200" u="sng" kern="1200" dirty="0" smtClean="0">
                <a:solidFill>
                  <a:schemeClr val="tx1"/>
                </a:solidFill>
                <a:latin typeface="+mn-lt"/>
                <a:ea typeface="+mn-ea"/>
                <a:cs typeface="+mn-cs"/>
                <a:hlinkClick r:id="rId3"/>
              </a:rPr>
              <a:t>https://www.awm.gov.au/collection/P05693.003</a:t>
            </a:r>
            <a:r>
              <a:rPr lang="en-AU" sz="1200" kern="1200" dirty="0" smtClean="0">
                <a:solidFill>
                  <a:schemeClr val="tx1"/>
                </a:solidFill>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BC0190E5-8EA0-4DDE-BB11-2FC07E951EA0}" type="slidenum">
              <a:rPr lang="en-AU" smtClean="0"/>
              <a:t>10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16" name="Slide Number Placeholder 15"/>
          <p:cNvSpPr>
            <a:spLocks noGrp="1"/>
          </p:cNvSpPr>
          <p:nvPr>
            <p:ph type="sldNum" sz="quarter" idx="11"/>
          </p:nvPr>
        </p:nvSpPr>
        <p:spPr/>
        <p:txBody>
          <a:bodyPr/>
          <a:lstStyle/>
          <a:p>
            <a:fld id="{D45727A2-9F6F-4762-B900-CB50F05FFA1D}" type="slidenum">
              <a:rPr lang="en-AU" smtClean="0"/>
              <a:pPr/>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5727A2-9F6F-4762-B900-CB50F05FFA1D}"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5727A2-9F6F-4762-B900-CB50F05FFA1D}"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2D8E5D-BA11-4696-8669-E2C881EF5728}" type="datetimeFigureOut">
              <a:rPr lang="en-AU" smtClean="0"/>
              <a:pPr/>
              <a:t>14/01/2017</a:t>
            </a:fld>
            <a:endParaRPr lang="en-AU"/>
          </a:p>
        </p:txBody>
      </p:sp>
      <p:sp>
        <p:nvSpPr>
          <p:cNvPr id="15" name="Slide Number Placeholder 14"/>
          <p:cNvSpPr>
            <a:spLocks noGrp="1"/>
          </p:cNvSpPr>
          <p:nvPr>
            <p:ph type="sldNum" sz="quarter" idx="15"/>
          </p:nvPr>
        </p:nvSpPr>
        <p:spPr/>
        <p:txBody>
          <a:bodyPr/>
          <a:lstStyle>
            <a:lvl1pPr algn="ctr">
              <a:defRPr/>
            </a:lvl1pPr>
          </a:lstStyle>
          <a:p>
            <a:fld id="{D45727A2-9F6F-4762-B900-CB50F05FFA1D}" type="slidenum">
              <a:rPr lang="en-AU" smtClean="0"/>
              <a:pPr/>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5727A2-9F6F-4762-B900-CB50F05FFA1D}" type="slidenum">
              <a:rPr lang="en-AU" smtClean="0"/>
              <a:pPr/>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5727A2-9F6F-4762-B900-CB50F05FFA1D}" type="slidenum">
              <a:rPr lang="en-AU" smtClean="0"/>
              <a:pPr/>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45727A2-9F6F-4762-B900-CB50F05FFA1D}" type="slidenum">
              <a:rPr lang="en-AU" smtClean="0"/>
              <a:pPr/>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5727A2-9F6F-4762-B900-CB50F05FFA1D}" type="slidenum">
              <a:rPr lang="en-AU" smtClean="0"/>
              <a:pPr/>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5727A2-9F6F-4762-B900-CB50F05FFA1D}"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2D8E5D-BA11-4696-8669-E2C881EF5728}" type="datetimeFigureOut">
              <a:rPr lang="en-AU" smtClean="0"/>
              <a:pPr/>
              <a:t>14/01/2017</a:t>
            </a:fld>
            <a:endParaRPr lang="en-AU"/>
          </a:p>
        </p:txBody>
      </p:sp>
      <p:sp>
        <p:nvSpPr>
          <p:cNvPr id="9" name="Slide Number Placeholder 8"/>
          <p:cNvSpPr>
            <a:spLocks noGrp="1"/>
          </p:cNvSpPr>
          <p:nvPr>
            <p:ph type="sldNum" sz="quarter" idx="15"/>
          </p:nvPr>
        </p:nvSpPr>
        <p:spPr/>
        <p:txBody>
          <a:bodyPr/>
          <a:lstStyle/>
          <a:p>
            <a:fld id="{D45727A2-9F6F-4762-B900-CB50F05FFA1D}" type="slidenum">
              <a:rPr lang="en-AU" smtClean="0"/>
              <a:pPr/>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2D8E5D-BA11-4696-8669-E2C881EF5728}" type="datetimeFigureOut">
              <a:rPr lang="en-AU" smtClean="0"/>
              <a:pPr/>
              <a:t>14/01/2017</a:t>
            </a:fld>
            <a:endParaRPr lang="en-AU"/>
          </a:p>
        </p:txBody>
      </p:sp>
      <p:sp>
        <p:nvSpPr>
          <p:cNvPr id="9" name="Slide Number Placeholder 8"/>
          <p:cNvSpPr>
            <a:spLocks noGrp="1"/>
          </p:cNvSpPr>
          <p:nvPr>
            <p:ph type="sldNum" sz="quarter" idx="11"/>
          </p:nvPr>
        </p:nvSpPr>
        <p:spPr/>
        <p:txBody>
          <a:bodyPr/>
          <a:lstStyle/>
          <a:p>
            <a:fld id="{D45727A2-9F6F-4762-B900-CB50F05FFA1D}" type="slidenum">
              <a:rPr lang="en-AU" smtClean="0"/>
              <a:pPr/>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E2D8E5D-BA11-4696-8669-E2C881EF5728}" type="datetimeFigureOut">
              <a:rPr lang="en-AU" smtClean="0"/>
              <a:pPr/>
              <a:t>14/01/2017</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45727A2-9F6F-4762-B900-CB50F05FFA1D}" type="slidenum">
              <a:rPr lang="en-AU" smtClean="0"/>
              <a:pPr/>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AU" sz="4800" b="1" dirty="0" smtClean="0"/>
              <a:t>Men volunteering for the army were supposed to be </a:t>
            </a:r>
            <a:r>
              <a:rPr lang="en-AU" sz="4800" b="1" dirty="0" smtClean="0"/>
              <a:t>18 </a:t>
            </a:r>
            <a:r>
              <a:rPr lang="en-AU" sz="4800" b="1" dirty="0" smtClean="0"/>
              <a:t>but many enlisted much younger</a:t>
            </a:r>
            <a:r>
              <a:rPr lang="en-AU" sz="4800" dirty="0" smtClean="0"/>
              <a:t>.</a:t>
            </a:r>
          </a:p>
          <a:p>
            <a:r>
              <a:rPr lang="en-AU" sz="4800" dirty="0" smtClean="0"/>
              <a:t>Harry Bell was one of them.</a:t>
            </a:r>
            <a:endParaRPr lang="en-AU" sz="4800" dirty="0"/>
          </a:p>
        </p:txBody>
      </p:sp>
      <p:sp>
        <p:nvSpPr>
          <p:cNvPr id="4" name="Title 3"/>
          <p:cNvSpPr>
            <a:spLocks noGrp="1"/>
          </p:cNvSpPr>
          <p:nvPr>
            <p:ph type="title"/>
          </p:nvPr>
        </p:nvSpPr>
        <p:spPr/>
        <p:txBody>
          <a:bodyPr>
            <a:normAutofit fontScale="90000"/>
          </a:bodyPr>
          <a:lstStyle/>
          <a:p>
            <a:r>
              <a:rPr lang="en-AU" b="1" dirty="0" smtClean="0">
                <a:solidFill>
                  <a:srgbClr val="FFC000"/>
                </a:solidFill>
              </a:rPr>
              <a:t>   </a:t>
            </a:r>
            <a:r>
              <a:rPr lang="en-AU" sz="4400" b="1" dirty="0" smtClean="0">
                <a:solidFill>
                  <a:srgbClr val="FFC000"/>
                </a:solidFill>
                <a:latin typeface="Arial Black" pitchFamily="34" charset="0"/>
              </a:rPr>
              <a:t>How young was too young?</a:t>
            </a:r>
            <a:endParaRPr lang="en-AU" sz="4400" b="1" dirty="0">
              <a:solidFill>
                <a:srgbClr val="FFC00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28328"/>
          </a:xfrm>
        </p:spPr>
        <p:txBody>
          <a:bodyPr>
            <a:normAutofit/>
          </a:bodyPr>
          <a:lstStyle/>
          <a:p>
            <a:r>
              <a:rPr lang="en-AU" sz="3600" b="1" dirty="0" smtClean="0">
                <a:solidFill>
                  <a:srgbClr val="FFC000"/>
                </a:solidFill>
                <a:latin typeface="Arial Black" pitchFamily="34" charset="0"/>
              </a:rPr>
              <a:t>Mass grave for 4</a:t>
            </a:r>
            <a:r>
              <a:rPr lang="en-AU" sz="3600" b="1" baseline="30000" dirty="0" smtClean="0">
                <a:solidFill>
                  <a:srgbClr val="FFC000"/>
                </a:solidFill>
                <a:latin typeface="Arial Black" pitchFamily="34" charset="0"/>
              </a:rPr>
              <a:t>th</a:t>
            </a:r>
            <a:r>
              <a:rPr lang="en-AU" sz="3600" b="1" dirty="0" smtClean="0">
                <a:solidFill>
                  <a:srgbClr val="FFC000"/>
                </a:solidFill>
                <a:latin typeface="Arial Black" pitchFamily="34" charset="0"/>
              </a:rPr>
              <a:t> LH casualties</a:t>
            </a:r>
            <a:endParaRPr lang="en-AU" sz="3600" b="1" dirty="0">
              <a:solidFill>
                <a:srgbClr val="FFC000"/>
              </a:solidFill>
              <a:latin typeface="Arial Black" pitchFamily="34" charset="0"/>
            </a:endParaRPr>
          </a:p>
        </p:txBody>
      </p:sp>
      <p:pic>
        <p:nvPicPr>
          <p:cNvPr id="4" name="Content Placeholder 3" descr="Graves of casualties including 91 Private (Pte) Edward Randolph Cleaver, 4th Light Horse Regiment (4LHR) who fell at Beersheba, Palestine, 31 October 1917. The metal plate from the grave marker (to ..."/>
          <p:cNvPicPr>
            <a:picLocks noGrp="1"/>
          </p:cNvPicPr>
          <p:nvPr>
            <p:ph idx="1"/>
          </p:nvPr>
        </p:nvPicPr>
        <p:blipFill>
          <a:blip r:embed="rId3" cstate="print"/>
          <a:srcRect/>
          <a:stretch>
            <a:fillRect/>
          </a:stretch>
        </p:blipFill>
        <p:spPr bwMode="auto">
          <a:xfrm>
            <a:off x="971600" y="1524000"/>
            <a:ext cx="7344816" cy="50013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72344"/>
          </a:xfrm>
        </p:spPr>
        <p:txBody>
          <a:bodyPr>
            <a:normAutofit fontScale="90000"/>
          </a:bodyPr>
          <a:lstStyle/>
          <a:p>
            <a:r>
              <a:rPr lang="en-AU" sz="4800" b="1" dirty="0" smtClean="0">
                <a:solidFill>
                  <a:srgbClr val="FFC000"/>
                </a:solidFill>
              </a:rPr>
              <a:t> </a:t>
            </a:r>
            <a:r>
              <a:rPr lang="en-AU" sz="4800" b="1" dirty="0" smtClean="0">
                <a:solidFill>
                  <a:srgbClr val="FFC000"/>
                </a:solidFill>
                <a:latin typeface="Arial Black" pitchFamily="34" charset="0"/>
              </a:rPr>
              <a:t>Beersheba after the charge</a:t>
            </a:r>
            <a:endParaRPr lang="en-AU" sz="4800" b="1" dirty="0">
              <a:solidFill>
                <a:srgbClr val="FFC000"/>
              </a:solidFill>
              <a:latin typeface="Arial Black" pitchFamily="34" charset="0"/>
            </a:endParaRPr>
          </a:p>
        </p:txBody>
      </p:sp>
      <p:pic>
        <p:nvPicPr>
          <p:cNvPr id="22530" name="Picture 2" descr="BEERSHEBA, PALESTINE, 1917-11. SEVERAL MOTOR AMBULANCES WAITING IN FRONT OF THE TOWN MOSQUE TO COLLECT BATTLE CASUALTIES FROM THE LOCAL TURKISH HOSPITAL, WHICH IS OUT OF SIGHT ON THE LEFT. THE ..."/>
          <p:cNvPicPr>
            <a:picLocks noChangeAspect="1" noChangeArrowheads="1"/>
          </p:cNvPicPr>
          <p:nvPr/>
        </p:nvPicPr>
        <p:blipFill>
          <a:blip r:embed="rId3" cstate="print"/>
          <a:srcRect/>
          <a:stretch>
            <a:fillRect/>
          </a:stretch>
        </p:blipFill>
        <p:spPr bwMode="auto">
          <a:xfrm>
            <a:off x="611561" y="1271573"/>
            <a:ext cx="8074674" cy="510975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28328"/>
          </a:xfrm>
        </p:spPr>
        <p:txBody>
          <a:bodyPr>
            <a:normAutofit fontScale="90000"/>
          </a:bodyPr>
          <a:lstStyle/>
          <a:p>
            <a:r>
              <a:rPr lang="en-AU" b="1" dirty="0" smtClean="0">
                <a:solidFill>
                  <a:srgbClr val="FFC000"/>
                </a:solidFill>
                <a:latin typeface="Arial Black" pitchFamily="34" charset="0"/>
              </a:rPr>
              <a:t>Beersheba War cemetery today</a:t>
            </a:r>
            <a:endParaRPr lang="en-AU" b="1" dirty="0">
              <a:solidFill>
                <a:srgbClr val="FFC000"/>
              </a:solidFill>
              <a:latin typeface="Arial Black" pitchFamily="34" charset="0"/>
            </a:endParaRPr>
          </a:p>
        </p:txBody>
      </p:sp>
      <p:pic>
        <p:nvPicPr>
          <p:cNvPr id="4" name="Content Placeholder 3" descr="C:\Users\Jill\Documents\Share File\Anzac booklet\Pics for book\ch 6 Cemetery Beersheva.JPG"/>
          <p:cNvPicPr>
            <a:picLocks noGrp="1"/>
          </p:cNvPicPr>
          <p:nvPr>
            <p:ph idx="1"/>
          </p:nvPr>
        </p:nvPicPr>
        <p:blipFill>
          <a:blip r:embed="rId3" cstate="print"/>
          <a:srcRect/>
          <a:stretch>
            <a:fillRect/>
          </a:stretch>
        </p:blipFill>
        <p:spPr bwMode="auto">
          <a:xfrm>
            <a:off x="1187624" y="1340768"/>
            <a:ext cx="6984776" cy="48965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ll\Documents\Share File\Anzac booklet\Web pics\ch 13 Cooee call AWM ARTV05167.jpg"/>
          <p:cNvPicPr>
            <a:picLocks noGrp="1" noChangeAspect="1" noChangeArrowheads="1"/>
          </p:cNvPicPr>
          <p:nvPr>
            <p:ph idx="1"/>
          </p:nvPr>
        </p:nvPicPr>
        <p:blipFill>
          <a:blip r:embed="rId3" cstate="print"/>
          <a:srcRect/>
          <a:stretch>
            <a:fillRect/>
          </a:stretch>
        </p:blipFill>
        <p:spPr bwMode="auto">
          <a:xfrm>
            <a:off x="1115616" y="0"/>
            <a:ext cx="6984776"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idx="1"/>
          </p:nvPr>
        </p:nvGraphicFramePr>
        <p:xfrm>
          <a:off x="3862387" y="548680"/>
          <a:ext cx="4454029" cy="5544616"/>
        </p:xfrm>
        <a:graphic>
          <a:graphicData uri="http://schemas.openxmlformats.org/presentationml/2006/ole">
            <p:oleObj spid="_x0000_s2050" r:id="rId4" imgW="1419048" imgH="1886213" progId="">
              <p:embed/>
            </p:oleObj>
          </a:graphicData>
        </a:graphic>
      </p:graphicFrame>
      <p:sp>
        <p:nvSpPr>
          <p:cNvPr id="6" name="TextBox 5"/>
          <p:cNvSpPr txBox="1"/>
          <p:nvPr/>
        </p:nvSpPr>
        <p:spPr>
          <a:xfrm>
            <a:off x="467544" y="908720"/>
            <a:ext cx="2952328" cy="4401205"/>
          </a:xfrm>
          <a:prstGeom prst="rect">
            <a:avLst/>
          </a:prstGeom>
          <a:noFill/>
        </p:spPr>
        <p:txBody>
          <a:bodyPr wrap="square" rtlCol="0">
            <a:spAutoFit/>
          </a:bodyPr>
          <a:lstStyle/>
          <a:p>
            <a:r>
              <a:rPr lang="en-AU" sz="4000" b="1" dirty="0" smtClean="0"/>
              <a:t>Best Mates – painting by Light Horse Artist Jennifer Marshall</a:t>
            </a:r>
            <a:endParaRPr lang="en-AU"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AU" sz="5400" dirty="0" smtClean="0"/>
              <a:t>  </a:t>
            </a:r>
            <a:r>
              <a:rPr lang="en-AU" sz="4800" b="1" dirty="0" smtClean="0">
                <a:solidFill>
                  <a:srgbClr val="FFC000"/>
                </a:solidFill>
              </a:rPr>
              <a:t>Waler with his equipment</a:t>
            </a:r>
            <a:endParaRPr lang="en-AU" sz="4800" b="1" dirty="0">
              <a:solidFill>
                <a:srgbClr val="FFC000"/>
              </a:solidFill>
            </a:endParaRPr>
          </a:p>
        </p:txBody>
      </p:sp>
      <p:pic>
        <p:nvPicPr>
          <p:cNvPr id="4" name="Content Placeholder 3" descr="C:\Users\jb\Documents\Ang Share Folder\Anzac booklet\Web pics\taffy &amp; cpl Edwards.jpg"/>
          <p:cNvPicPr>
            <a:picLocks noGrp="1"/>
          </p:cNvPicPr>
          <p:nvPr>
            <p:ph idx="1"/>
          </p:nvPr>
        </p:nvPicPr>
        <p:blipFill>
          <a:blip r:embed="rId3" cstate="print"/>
          <a:srcRect/>
          <a:stretch>
            <a:fillRect/>
          </a:stretch>
        </p:blipFill>
        <p:spPr bwMode="auto">
          <a:xfrm>
            <a:off x="467544" y="1844824"/>
            <a:ext cx="8208912" cy="41764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Z repair well Khalassa J02836.jpg"/>
          <p:cNvPicPr>
            <a:picLocks noGrp="1" noChangeAspect="1"/>
          </p:cNvPicPr>
          <p:nvPr>
            <p:ph idx="1"/>
          </p:nvPr>
        </p:nvPicPr>
        <p:blipFill>
          <a:blip r:embed="rId3" cstate="print"/>
          <a:stretch>
            <a:fillRect/>
          </a:stretch>
        </p:blipFill>
        <p:spPr>
          <a:xfrm>
            <a:off x="323528" y="332656"/>
            <a:ext cx="4753182" cy="6120680"/>
          </a:xfrm>
        </p:spPr>
      </p:pic>
      <p:sp>
        <p:nvSpPr>
          <p:cNvPr id="5" name="TextBox 4"/>
          <p:cNvSpPr txBox="1"/>
          <p:nvPr/>
        </p:nvSpPr>
        <p:spPr>
          <a:xfrm>
            <a:off x="5292080" y="764704"/>
            <a:ext cx="3240360" cy="4401205"/>
          </a:xfrm>
          <a:prstGeom prst="rect">
            <a:avLst/>
          </a:prstGeom>
          <a:noFill/>
        </p:spPr>
        <p:txBody>
          <a:bodyPr wrap="square" rtlCol="0">
            <a:spAutoFit/>
          </a:bodyPr>
          <a:lstStyle/>
          <a:p>
            <a:r>
              <a:rPr lang="en-AU" sz="4000" b="1" dirty="0" smtClean="0"/>
              <a:t>New Zealand engineers repair well at </a:t>
            </a:r>
            <a:r>
              <a:rPr lang="en-AU" sz="4000" b="1" dirty="0" err="1" smtClean="0"/>
              <a:t>Khalassa</a:t>
            </a:r>
            <a:r>
              <a:rPr lang="en-AU" sz="4000" b="1" dirty="0" smtClean="0"/>
              <a:t> near Beersheba </a:t>
            </a:r>
            <a:endParaRPr lang="en-AU"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44352"/>
          </a:xfrm>
        </p:spPr>
        <p:txBody>
          <a:bodyPr>
            <a:normAutofit fontScale="90000"/>
          </a:bodyPr>
          <a:lstStyle/>
          <a:p>
            <a:r>
              <a:rPr lang="en-AU" b="1" dirty="0" smtClean="0">
                <a:solidFill>
                  <a:srgbClr val="FFC000"/>
                </a:solidFill>
                <a:latin typeface="Arial Black" pitchFamily="34" charset="0"/>
              </a:rPr>
              <a:t>Abraham’s well at Beersheba</a:t>
            </a:r>
            <a:endParaRPr lang="en-AU" b="1" dirty="0">
              <a:solidFill>
                <a:srgbClr val="FFC000"/>
              </a:solidFill>
              <a:latin typeface="Arial Black" pitchFamily="34" charset="0"/>
            </a:endParaRPr>
          </a:p>
        </p:txBody>
      </p:sp>
      <p:pic>
        <p:nvPicPr>
          <p:cNvPr id="4" name="Content Placeholder 3" descr="C:\Users\Jill\Documents\Share File\Anzac booklet\Pics for book\PA290622.JPG"/>
          <p:cNvPicPr>
            <a:picLocks noGrp="1"/>
          </p:cNvPicPr>
          <p:nvPr>
            <p:ph idx="1"/>
          </p:nvPr>
        </p:nvPicPr>
        <p:blipFill>
          <a:blip r:embed="rId3" cstate="print"/>
          <a:srcRect/>
          <a:stretch>
            <a:fillRect/>
          </a:stretch>
        </p:blipFill>
        <p:spPr bwMode="auto">
          <a:xfrm>
            <a:off x="1115616" y="1412776"/>
            <a:ext cx="6624735" cy="51125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20416"/>
          </a:xfrm>
        </p:spPr>
        <p:txBody>
          <a:bodyPr>
            <a:noAutofit/>
          </a:bodyPr>
          <a:lstStyle/>
          <a:p>
            <a:pPr algn="ctr"/>
            <a:r>
              <a:rPr lang="en-AU" sz="4800" b="1" dirty="0" smtClean="0">
                <a:solidFill>
                  <a:srgbClr val="FFC000"/>
                </a:solidFill>
                <a:latin typeface="Arial Black" pitchFamily="34" charset="0"/>
              </a:rPr>
              <a:t>Charge of the Light Horse at Beersheba </a:t>
            </a:r>
            <a:endParaRPr lang="en-AU" sz="4800" b="1" dirty="0">
              <a:solidFill>
                <a:srgbClr val="FFC000"/>
              </a:solidFill>
              <a:latin typeface="Arial Black" pitchFamily="34" charset="0"/>
            </a:endParaRPr>
          </a:p>
        </p:txBody>
      </p:sp>
      <p:pic>
        <p:nvPicPr>
          <p:cNvPr id="6" name="Content Placeholder 5" descr="ch 5 AWM A02684 charge pd.jpg"/>
          <p:cNvPicPr>
            <a:picLocks noGrp="1" noChangeAspect="1"/>
          </p:cNvPicPr>
          <p:nvPr>
            <p:ph idx="1"/>
          </p:nvPr>
        </p:nvPicPr>
        <p:blipFill>
          <a:blip r:embed="rId3" cstate="print"/>
          <a:stretch>
            <a:fillRect/>
          </a:stretch>
        </p:blipFill>
        <p:spPr>
          <a:xfrm>
            <a:off x="899592" y="1901754"/>
            <a:ext cx="7443871" cy="444306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00336"/>
          </a:xfrm>
        </p:spPr>
        <p:txBody>
          <a:bodyPr>
            <a:normAutofit fontScale="90000"/>
          </a:bodyPr>
          <a:lstStyle/>
          <a:p>
            <a:r>
              <a:rPr lang="en-AU" b="1" dirty="0" smtClean="0">
                <a:solidFill>
                  <a:srgbClr val="FFC000"/>
                </a:solidFill>
                <a:latin typeface="Arial Black" pitchFamily="34" charset="0"/>
              </a:rPr>
              <a:t>Watering horses at Beersheba</a:t>
            </a:r>
            <a:endParaRPr lang="en-AU" b="1" dirty="0">
              <a:solidFill>
                <a:srgbClr val="FFC000"/>
              </a:solidFill>
              <a:latin typeface="Arial Black" pitchFamily="34" charset="0"/>
            </a:endParaRPr>
          </a:p>
        </p:txBody>
      </p:sp>
      <p:pic>
        <p:nvPicPr>
          <p:cNvPr id="6" name="Content Placeholder 5" descr="ch 5 AWM P08548_001 Beersheba horses.jpg"/>
          <p:cNvPicPr>
            <a:picLocks noGrp="1" noChangeAspect="1"/>
          </p:cNvPicPr>
          <p:nvPr>
            <p:ph idx="1"/>
          </p:nvPr>
        </p:nvPicPr>
        <p:blipFill>
          <a:blip r:embed="rId3" cstate="print"/>
          <a:stretch>
            <a:fillRect/>
          </a:stretch>
        </p:blipFill>
        <p:spPr>
          <a:xfrm>
            <a:off x="395536" y="1268760"/>
            <a:ext cx="8352928" cy="525658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rse ambulance wagon B00450.jpg"/>
          <p:cNvPicPr>
            <a:picLocks noGrp="1" noChangeAspect="1"/>
          </p:cNvPicPr>
          <p:nvPr>
            <p:ph idx="1"/>
          </p:nvPr>
        </p:nvPicPr>
        <p:blipFill>
          <a:blip r:embed="rId3" cstate="print"/>
          <a:stretch>
            <a:fillRect/>
          </a:stretch>
        </p:blipFill>
        <p:spPr>
          <a:xfrm>
            <a:off x="899592" y="1524000"/>
            <a:ext cx="7488831" cy="5001344"/>
          </a:xfrm>
        </p:spPr>
      </p:pic>
      <p:sp>
        <p:nvSpPr>
          <p:cNvPr id="3" name="Title 2"/>
          <p:cNvSpPr>
            <a:spLocks noGrp="1"/>
          </p:cNvSpPr>
          <p:nvPr>
            <p:ph type="title"/>
          </p:nvPr>
        </p:nvSpPr>
        <p:spPr>
          <a:xfrm>
            <a:off x="457200" y="152400"/>
            <a:ext cx="8229600" cy="972344"/>
          </a:xfrm>
        </p:spPr>
        <p:txBody>
          <a:bodyPr>
            <a:noAutofit/>
          </a:bodyPr>
          <a:lstStyle/>
          <a:p>
            <a:r>
              <a:rPr lang="en-AU" sz="3700" b="1" dirty="0" smtClean="0">
                <a:solidFill>
                  <a:srgbClr val="FFC000"/>
                </a:solidFill>
                <a:latin typeface="Arial Black" pitchFamily="34" charset="0"/>
              </a:rPr>
              <a:t>Horse drawn Ambulance wagon</a:t>
            </a:r>
            <a:endParaRPr lang="en-AU" sz="3700" b="1" dirty="0">
              <a:solidFill>
                <a:srgbClr val="FFC000"/>
              </a:solidFill>
              <a:latin typeface="Arial Blac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631</TotalTime>
  <Words>262</Words>
  <Application>Microsoft Office PowerPoint</Application>
  <PresentationFormat>On-screen Show (4:3)</PresentationFormat>
  <Paragraphs>35</Paragraphs>
  <Slides>12</Slides>
  <Notes>11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3" baseType="lpstr">
      <vt:lpstr>Paper</vt:lpstr>
      <vt:lpstr>   How young was too young?</vt:lpstr>
      <vt:lpstr>Slide 2</vt:lpstr>
      <vt:lpstr>Slide 3</vt:lpstr>
      <vt:lpstr>  Waler with his equipment</vt:lpstr>
      <vt:lpstr>Slide 5</vt:lpstr>
      <vt:lpstr>Abraham’s well at Beersheba</vt:lpstr>
      <vt:lpstr>Charge of the Light Horse at Beersheba </vt:lpstr>
      <vt:lpstr>Watering horses at Beersheba</vt:lpstr>
      <vt:lpstr>Horse drawn Ambulance wagon</vt:lpstr>
      <vt:lpstr>Mass grave for 4th LH casualties</vt:lpstr>
      <vt:lpstr> Beersheba after the charge</vt:lpstr>
      <vt:lpstr>Beersheba War cemetery today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young was too young?</dc:title>
  <dc:creator>Jill</dc:creator>
  <cp:lastModifiedBy>Jill</cp:lastModifiedBy>
  <cp:revision>7</cp:revision>
  <dcterms:created xsi:type="dcterms:W3CDTF">2016-12-15T04:38:40Z</dcterms:created>
  <dcterms:modified xsi:type="dcterms:W3CDTF">2017-01-14T12:45:14Z</dcterms:modified>
</cp:coreProperties>
</file>