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17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3D8C9-8497-44B0-A66F-C83E6CE1981F}" type="datetimeFigureOut">
              <a:rPr lang="en-AU" smtClean="0"/>
              <a:pPr/>
              <a:t>14/02/2017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DE1EE-21F1-41B0-8D7E-E45301F69731}"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wm.gov.au/collection/P00889.003"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awm.gov.au/collection/P00889.01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igenoushistories.com/2015/04/15/charlie-alley-light-horseman-the-service-tradition-of-the-alley-famil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digenoushistories.com/2015/04/15/charlie-alley-light-horseman-the-service-tradition-of-the-alley-famil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ndigenoushistories.com/2015/04/15/charlie-alley-light-horseman-the-service-tradition-of-the-alley-famil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Horace Thomas Dalton, 11</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Light Horse Regiment  </a:t>
            </a:r>
            <a:r>
              <a:rPr lang="en-AU" sz="1200" u="sng" kern="1200" dirty="0" smtClean="0">
                <a:solidFill>
                  <a:schemeClr val="tx1"/>
                </a:solidFill>
                <a:latin typeface="+mn-lt"/>
                <a:ea typeface="+mn-ea"/>
                <a:cs typeface="+mn-cs"/>
                <a:hlinkClick r:id="rId3"/>
              </a:rPr>
              <a:t>https://www.awm.gov.au/collection/P00889.003</a:t>
            </a:r>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Frank Fisher, 11</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Light Horse regiment was a well-known Rugby player and Cathy Freeman’s great-grandfather.  </a:t>
            </a:r>
            <a:r>
              <a:rPr lang="en-AU" sz="1200" u="sng" kern="1200" dirty="0" smtClean="0">
                <a:solidFill>
                  <a:schemeClr val="tx1"/>
                </a:solidFill>
                <a:latin typeface="+mn-lt"/>
                <a:ea typeface="+mn-ea"/>
                <a:cs typeface="+mn-cs"/>
                <a:hlinkClick r:id="rId4"/>
              </a:rPr>
              <a:t>https://www.awm.gov.au/collection/P00889.015</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C23DE1EE-21F1-41B0-8D7E-E45301F69731}"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Painting by indigenous artist R. </a:t>
            </a:r>
            <a:r>
              <a:rPr lang="en-AU" sz="1200" kern="1200" dirty="0" err="1" smtClean="0">
                <a:solidFill>
                  <a:schemeClr val="tx1"/>
                </a:solidFill>
                <a:latin typeface="+mn-lt"/>
                <a:ea typeface="+mn-ea"/>
                <a:cs typeface="+mn-cs"/>
              </a:rPr>
              <a:t>Syron</a:t>
            </a:r>
            <a:r>
              <a:rPr lang="en-AU" sz="1200" kern="1200" dirty="0" smtClean="0">
                <a:solidFill>
                  <a:schemeClr val="tx1"/>
                </a:solidFill>
                <a:latin typeface="+mn-lt"/>
                <a:ea typeface="+mn-ea"/>
                <a:cs typeface="+mn-cs"/>
              </a:rPr>
              <a:t>, Townsville Cultural Centre – Jill Curry.</a:t>
            </a:r>
          </a:p>
          <a:p>
            <a:endParaRPr lang="en-AU" dirty="0"/>
          </a:p>
        </p:txBody>
      </p:sp>
      <p:sp>
        <p:nvSpPr>
          <p:cNvPr id="4" name="Slide Number Placeholder 3"/>
          <p:cNvSpPr>
            <a:spLocks noGrp="1"/>
          </p:cNvSpPr>
          <p:nvPr>
            <p:ph type="sldNum" sz="quarter" idx="10"/>
          </p:nvPr>
        </p:nvSpPr>
        <p:spPr/>
        <p:txBody>
          <a:bodyPr/>
          <a:lstStyle/>
          <a:p>
            <a:fld id="{C23DE1EE-21F1-41B0-8D7E-E45301F69731}"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Charles Alley senior. Courtesy Alley family, on the website </a:t>
            </a:r>
            <a:r>
              <a:rPr lang="en-AU" sz="1200" u="sng" kern="1200" dirty="0" smtClean="0">
                <a:solidFill>
                  <a:schemeClr val="tx1"/>
                </a:solidFill>
                <a:latin typeface="+mn-lt"/>
                <a:ea typeface="+mn-ea"/>
                <a:cs typeface="+mn-cs"/>
                <a:hlinkClick r:id="rId3"/>
              </a:rPr>
              <a:t>https://indigenoushistories.com/2015/04/15/charlie-alley-light-horseman-the-service-tradition-of-the-alley-family/</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23DE1EE-21F1-41B0-8D7E-E45301F69731}"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latin typeface="+mn-lt"/>
                <a:ea typeface="+mn-ea"/>
                <a:cs typeface="+mn-cs"/>
              </a:rPr>
              <a:t>Ist</a:t>
            </a:r>
            <a:r>
              <a:rPr lang="en-AU" sz="1200" kern="1200" dirty="0" smtClean="0">
                <a:solidFill>
                  <a:schemeClr val="tx1"/>
                </a:solidFill>
                <a:latin typeface="+mn-lt"/>
                <a:ea typeface="+mn-ea"/>
                <a:cs typeface="+mn-cs"/>
              </a:rPr>
              <a:t> Reinforcements Egypt. June 1918. The photograph contains at least seven Aboriginal men although names cannot be linked to specific  individuals. It is possible that Charlie Alley may be one of their number. Too Dark for the Light Horse Collection. Courtesy David </a:t>
            </a:r>
            <a:r>
              <a:rPr lang="en-AU" sz="1200" kern="1200" dirty="0" err="1" smtClean="0">
                <a:solidFill>
                  <a:schemeClr val="tx1"/>
                </a:solidFill>
                <a:latin typeface="+mn-lt"/>
                <a:ea typeface="+mn-ea"/>
                <a:cs typeface="+mn-cs"/>
              </a:rPr>
              <a:t>Huggonson</a:t>
            </a:r>
            <a:r>
              <a:rPr lang="en-AU" sz="1200" kern="1200" dirty="0" smtClean="0">
                <a:solidFill>
                  <a:schemeClr val="tx1"/>
                </a:solidFill>
                <a:latin typeface="+mn-lt"/>
                <a:ea typeface="+mn-ea"/>
                <a:cs typeface="+mn-cs"/>
              </a:rPr>
              <a:t>. Website: </a:t>
            </a:r>
            <a:r>
              <a:rPr lang="en-AU" sz="1200" u="sng" kern="1200" dirty="0" smtClean="0">
                <a:solidFill>
                  <a:schemeClr val="tx1"/>
                </a:solidFill>
                <a:latin typeface="+mn-lt"/>
                <a:ea typeface="+mn-ea"/>
                <a:cs typeface="+mn-cs"/>
                <a:hlinkClick r:id="rId3"/>
              </a:rPr>
              <a:t>https://indigenoushistories.com/2015/04/15/charlie-alley-light-horseman-the-service-tradition-of-the-alley-family/</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23DE1EE-21F1-41B0-8D7E-E45301F69731}"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Semakh</a:t>
            </a:r>
            <a:r>
              <a:rPr lang="en-AU" dirty="0" smtClean="0"/>
              <a:t> Railway</a:t>
            </a:r>
            <a:r>
              <a:rPr lang="en-AU" baseline="0" dirty="0" smtClean="0"/>
              <a:t> Station partially restored – J Curry</a:t>
            </a:r>
            <a:endParaRPr lang="en-AU" dirty="0"/>
          </a:p>
        </p:txBody>
      </p:sp>
      <p:sp>
        <p:nvSpPr>
          <p:cNvPr id="4" name="Slide Number Placeholder 3"/>
          <p:cNvSpPr>
            <a:spLocks noGrp="1"/>
          </p:cNvSpPr>
          <p:nvPr>
            <p:ph type="sldNum" sz="quarter" idx="10"/>
          </p:nvPr>
        </p:nvSpPr>
        <p:spPr/>
        <p:txBody>
          <a:bodyPr/>
          <a:lstStyle/>
          <a:p>
            <a:fld id="{C23DE1EE-21F1-41B0-8D7E-E45301F69731}"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Charlie Alley, World War Two. He wears his World War One service ribbons in this photograph. Courtesy Mrs Mavis Blackman. </a:t>
            </a:r>
            <a:r>
              <a:rPr lang="en-AU" sz="1200" u="sng" kern="1200" dirty="0" smtClean="0">
                <a:solidFill>
                  <a:schemeClr val="tx1"/>
                </a:solidFill>
                <a:latin typeface="+mn-lt"/>
                <a:ea typeface="+mn-ea"/>
                <a:cs typeface="+mn-cs"/>
                <a:hlinkClick r:id="rId3"/>
              </a:rPr>
              <a:t>https://indigenoushistories.com/2015/04/15/charlie-alley-light-horseman-the-service-tradition-of-the-alley-family/</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23DE1EE-21F1-41B0-8D7E-E45301F69731}" type="slidenum">
              <a:rPr lang="en-AU" smtClean="0"/>
              <a:pPr/>
              <a:t>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1E69C6D-D6F9-4D9E-8633-3A19978C665D}" type="datetimeFigureOut">
              <a:rPr lang="en-AU" smtClean="0"/>
              <a:pPr/>
              <a:t>14/02/2017</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C18515-AED0-4614-9F15-77BB6A8A4369}"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84C18515-AED0-4614-9F15-77BB6A8A436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84C18515-AED0-4614-9F15-77BB6A8A436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84C18515-AED0-4614-9F15-77BB6A8A4369}"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84C18515-AED0-4614-9F15-77BB6A8A4369}"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84C18515-AED0-4614-9F15-77BB6A8A4369}"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84C18515-AED0-4614-9F15-77BB6A8A4369}"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84C18515-AED0-4614-9F15-77BB6A8A4369}"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1E69C6D-D6F9-4D9E-8633-3A19978C665D}" type="datetimeFigureOut">
              <a:rPr lang="en-AU" smtClean="0"/>
              <a:pPr/>
              <a:t>14/02/2017</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84C18515-AED0-4614-9F15-77BB6A8A436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1E69C6D-D6F9-4D9E-8633-3A19978C665D}" type="datetimeFigureOut">
              <a:rPr lang="en-AU" smtClean="0"/>
              <a:pPr/>
              <a:t>14/02/2017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84C18515-AED0-4614-9F15-77BB6A8A4369}"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1E69C6D-D6F9-4D9E-8633-3A19978C665D}" type="datetimeFigureOut">
              <a:rPr lang="en-AU" smtClean="0"/>
              <a:pPr/>
              <a:t>14/02/2017</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C18515-AED0-4614-9F15-77BB6A8A4369}"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E69C6D-D6F9-4D9E-8633-3A19978C665D}" type="datetimeFigureOut">
              <a:rPr lang="en-AU" smtClean="0"/>
              <a:pPr/>
              <a:t>14/02/2017</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C18515-AED0-4614-9F15-77BB6A8A436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ndigenoushistories.files.wordpress.com/2014/10/alley-charlie-alley-father-of-ww1-charlie-alley-from-harry-allie.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indigenoushistories.files.wordpress.com/2014/10/1-reinforcements-egypt.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ndigenoushistories.files.wordpress.com/2014/10/alley-charlie-alley-ww2-from-harry-allie-2.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03238" y="188913"/>
            <a:ext cx="8640762" cy="936625"/>
          </a:xfrm>
        </p:spPr>
        <p:txBody>
          <a:bodyPr>
            <a:normAutofit/>
          </a:bodyPr>
          <a:lstStyle/>
          <a:p>
            <a:pPr algn="l"/>
            <a:r>
              <a:rPr lang="en-AU" sz="4400" dirty="0" smtClean="0"/>
              <a:t>Aborigines in the Light Horse</a:t>
            </a:r>
            <a:endParaRPr lang="en-AU" sz="4400" dirty="0"/>
          </a:p>
        </p:txBody>
      </p:sp>
      <p:pic>
        <p:nvPicPr>
          <p:cNvPr id="24578" name="Picture 2" descr="https://www.awm.gov.au/images/collection/items/ACCNUM_SCREEN/P00889.003.JPG"/>
          <p:cNvPicPr>
            <a:picLocks noChangeAspect="1" noChangeArrowheads="1"/>
          </p:cNvPicPr>
          <p:nvPr/>
        </p:nvPicPr>
        <p:blipFill>
          <a:blip r:embed="rId3" cstate="print"/>
          <a:srcRect/>
          <a:stretch>
            <a:fillRect/>
          </a:stretch>
        </p:blipFill>
        <p:spPr bwMode="auto">
          <a:xfrm>
            <a:off x="1403647" y="1124744"/>
            <a:ext cx="3257695" cy="4824536"/>
          </a:xfrm>
          <a:prstGeom prst="rect">
            <a:avLst/>
          </a:prstGeom>
          <a:noFill/>
        </p:spPr>
      </p:pic>
      <p:pic>
        <p:nvPicPr>
          <p:cNvPr id="24586" name="Picture 10" descr="https://www.awm.gov.au/images/collection/items/ACCNUM_SCREEN/P00889.015.JPG"/>
          <p:cNvPicPr>
            <a:picLocks noChangeAspect="1" noChangeArrowheads="1"/>
          </p:cNvPicPr>
          <p:nvPr/>
        </p:nvPicPr>
        <p:blipFill>
          <a:blip r:embed="rId4" cstate="print"/>
          <a:srcRect/>
          <a:stretch>
            <a:fillRect/>
          </a:stretch>
        </p:blipFill>
        <p:spPr bwMode="auto">
          <a:xfrm>
            <a:off x="5292080" y="1124744"/>
            <a:ext cx="3096344" cy="498770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b\Documents\Ang Share Folder\Anzac booklet\Pics for book\WW1 art WW1.jpg"/>
          <p:cNvPicPr/>
          <p:nvPr/>
        </p:nvPicPr>
        <p:blipFill>
          <a:blip r:embed="rId3" cstate="print"/>
          <a:srcRect/>
          <a:stretch>
            <a:fillRect/>
          </a:stretch>
        </p:blipFill>
        <p:spPr bwMode="auto">
          <a:xfrm>
            <a:off x="3959424" y="0"/>
            <a:ext cx="5184576" cy="6858000"/>
          </a:xfrm>
          <a:prstGeom prst="rect">
            <a:avLst/>
          </a:prstGeom>
          <a:noFill/>
          <a:ln w="9525">
            <a:noFill/>
            <a:miter lim="800000"/>
            <a:headEnd/>
            <a:tailEnd/>
          </a:ln>
        </p:spPr>
      </p:pic>
      <p:sp>
        <p:nvSpPr>
          <p:cNvPr id="6" name="TextBox 5"/>
          <p:cNvSpPr txBox="1"/>
          <p:nvPr/>
        </p:nvSpPr>
        <p:spPr>
          <a:xfrm>
            <a:off x="467544" y="2060848"/>
            <a:ext cx="3024336" cy="3170099"/>
          </a:xfrm>
          <a:prstGeom prst="rect">
            <a:avLst/>
          </a:prstGeom>
          <a:noFill/>
        </p:spPr>
        <p:txBody>
          <a:bodyPr wrap="square" rtlCol="0">
            <a:spAutoFit/>
          </a:bodyPr>
          <a:lstStyle/>
          <a:p>
            <a:r>
              <a:rPr lang="en-AU" sz="4000" dirty="0" smtClean="0"/>
              <a:t>Painting by R </a:t>
            </a:r>
            <a:r>
              <a:rPr lang="en-AU" sz="4000" dirty="0" err="1" smtClean="0"/>
              <a:t>Synon</a:t>
            </a:r>
            <a:r>
              <a:rPr lang="en-AU" sz="4000" dirty="0" smtClean="0"/>
              <a:t> – Townsville Cultural Centre</a:t>
            </a:r>
            <a:endParaRPr lang="en-AU"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EY Charlie Alley  father of WW1 Charlie Alley from Harry Allie">
            <a:hlinkClick r:id="rId3"/>
          </p:cNvPr>
          <p:cNvPicPr/>
          <p:nvPr/>
        </p:nvPicPr>
        <p:blipFill>
          <a:blip r:embed="rId4" cstate="print"/>
          <a:srcRect/>
          <a:stretch>
            <a:fillRect/>
          </a:stretch>
        </p:blipFill>
        <p:spPr bwMode="auto">
          <a:xfrm>
            <a:off x="1691680" y="1196752"/>
            <a:ext cx="6096000" cy="5048250"/>
          </a:xfrm>
          <a:prstGeom prst="rect">
            <a:avLst/>
          </a:prstGeom>
          <a:noFill/>
          <a:ln w="9525">
            <a:noFill/>
            <a:miter lim="800000"/>
            <a:headEnd/>
            <a:tailEnd/>
          </a:ln>
        </p:spPr>
      </p:pic>
      <p:sp>
        <p:nvSpPr>
          <p:cNvPr id="5" name="TextBox 4"/>
          <p:cNvSpPr txBox="1"/>
          <p:nvPr/>
        </p:nvSpPr>
        <p:spPr>
          <a:xfrm>
            <a:off x="2051721" y="332656"/>
            <a:ext cx="5400600" cy="707886"/>
          </a:xfrm>
          <a:prstGeom prst="rect">
            <a:avLst/>
          </a:prstGeom>
          <a:noFill/>
        </p:spPr>
        <p:txBody>
          <a:bodyPr wrap="square" rtlCol="0">
            <a:spAutoFit/>
          </a:bodyPr>
          <a:lstStyle/>
          <a:p>
            <a:r>
              <a:rPr lang="en-AU" sz="4000" dirty="0" smtClean="0"/>
              <a:t>Charles Alley Senior</a:t>
            </a:r>
            <a:endParaRPr lang="en-AU"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Reinforcements EGYPT">
            <a:hlinkClick r:id="rId3"/>
          </p:cNvPr>
          <p:cNvPicPr/>
          <p:nvPr/>
        </p:nvPicPr>
        <p:blipFill>
          <a:blip r:embed="rId4" cstate="print"/>
          <a:srcRect/>
          <a:stretch>
            <a:fillRect/>
          </a:stretch>
        </p:blipFill>
        <p:spPr bwMode="auto">
          <a:xfrm>
            <a:off x="611560" y="0"/>
            <a:ext cx="8532440" cy="5877272"/>
          </a:xfrm>
          <a:prstGeom prst="rect">
            <a:avLst/>
          </a:prstGeom>
          <a:noFill/>
          <a:ln w="9525">
            <a:noFill/>
            <a:miter lim="800000"/>
            <a:headEnd/>
            <a:tailEnd/>
          </a:ln>
        </p:spPr>
      </p:pic>
      <p:sp>
        <p:nvSpPr>
          <p:cNvPr id="5" name="TextBox 4"/>
          <p:cNvSpPr txBox="1"/>
          <p:nvPr/>
        </p:nvSpPr>
        <p:spPr>
          <a:xfrm>
            <a:off x="2051720" y="6093296"/>
            <a:ext cx="7092280" cy="646331"/>
          </a:xfrm>
          <a:prstGeom prst="rect">
            <a:avLst/>
          </a:prstGeom>
          <a:noFill/>
        </p:spPr>
        <p:txBody>
          <a:bodyPr wrap="square" rtlCol="0">
            <a:spAutoFit/>
          </a:bodyPr>
          <a:lstStyle/>
          <a:p>
            <a:r>
              <a:rPr lang="en-AU" sz="3600" dirty="0" smtClean="0"/>
              <a:t>The  </a:t>
            </a:r>
            <a:r>
              <a:rPr lang="en-AU" sz="3600" dirty="0" smtClean="0"/>
              <a:t>‘Queensland Black </a:t>
            </a:r>
            <a:r>
              <a:rPr lang="en-AU" sz="3600" dirty="0" smtClean="0"/>
              <a:t>Watch’</a:t>
            </a:r>
            <a:endParaRPr lang="en-A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tion Semakh crop + bright 50%.jpg"/>
          <p:cNvPicPr>
            <a:picLocks noChangeAspect="1"/>
          </p:cNvPicPr>
          <p:nvPr/>
        </p:nvPicPr>
        <p:blipFill>
          <a:blip r:embed="rId3" cstate="print"/>
          <a:stretch>
            <a:fillRect/>
          </a:stretch>
        </p:blipFill>
        <p:spPr>
          <a:xfrm>
            <a:off x="2280738" y="476672"/>
            <a:ext cx="6863262" cy="5779590"/>
          </a:xfrm>
          <a:prstGeom prst="rect">
            <a:avLst/>
          </a:prstGeom>
        </p:spPr>
      </p:pic>
      <p:sp>
        <p:nvSpPr>
          <p:cNvPr id="3" name="TextBox 2"/>
          <p:cNvSpPr txBox="1"/>
          <p:nvPr/>
        </p:nvSpPr>
        <p:spPr>
          <a:xfrm>
            <a:off x="251520" y="2060848"/>
            <a:ext cx="1944216" cy="2062103"/>
          </a:xfrm>
          <a:prstGeom prst="rect">
            <a:avLst/>
          </a:prstGeom>
          <a:noFill/>
        </p:spPr>
        <p:txBody>
          <a:bodyPr wrap="square" rtlCol="0">
            <a:spAutoFit/>
          </a:bodyPr>
          <a:lstStyle/>
          <a:p>
            <a:r>
              <a:rPr lang="en-AU" sz="3200" dirty="0" err="1" smtClean="0"/>
              <a:t>Semakh</a:t>
            </a:r>
            <a:r>
              <a:rPr lang="en-AU" sz="3200" dirty="0" smtClean="0"/>
              <a:t> Station – partially restored</a:t>
            </a:r>
            <a:endParaRPr lang="en-AU"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EY Charlie Alley WW2 from Harry Allie 2">
            <a:hlinkClick r:id="rId3"/>
          </p:cNvPr>
          <p:cNvPicPr/>
          <p:nvPr/>
        </p:nvPicPr>
        <p:blipFill>
          <a:blip r:embed="rId4" cstate="print"/>
          <a:srcRect/>
          <a:stretch>
            <a:fillRect/>
          </a:stretch>
        </p:blipFill>
        <p:spPr bwMode="auto">
          <a:xfrm>
            <a:off x="2195736" y="1628800"/>
            <a:ext cx="5328592" cy="4248472"/>
          </a:xfrm>
          <a:prstGeom prst="rect">
            <a:avLst/>
          </a:prstGeom>
          <a:noFill/>
          <a:ln w="9525">
            <a:noFill/>
            <a:miter lim="800000"/>
            <a:headEnd/>
            <a:tailEnd/>
          </a:ln>
        </p:spPr>
      </p:pic>
      <p:sp>
        <p:nvSpPr>
          <p:cNvPr id="3" name="TextBox 2"/>
          <p:cNvSpPr txBox="1"/>
          <p:nvPr/>
        </p:nvSpPr>
        <p:spPr>
          <a:xfrm>
            <a:off x="467544" y="548680"/>
            <a:ext cx="8424936" cy="646331"/>
          </a:xfrm>
          <a:prstGeom prst="rect">
            <a:avLst/>
          </a:prstGeom>
          <a:noFill/>
        </p:spPr>
        <p:txBody>
          <a:bodyPr wrap="square" rtlCol="0">
            <a:spAutoFit/>
          </a:bodyPr>
          <a:lstStyle/>
          <a:p>
            <a:r>
              <a:rPr lang="en-AU" sz="3600" dirty="0" smtClean="0"/>
              <a:t>Charlie Alley in World War 2 uniform</a:t>
            </a:r>
            <a:endParaRPr lang="en-AU"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305</TotalTime>
  <Words>160</Words>
  <Application>Microsoft Office PowerPoint</Application>
  <PresentationFormat>On-screen Show (4:3)</PresentationFormat>
  <Paragraphs>19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Concourse</vt:lpstr>
      <vt:lpstr>Aborigines in the Light Horse</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Aborigines in the Light Horse</dc:title>
  <dc:creator>Jill</dc:creator>
  <cp:lastModifiedBy>Jill</cp:lastModifiedBy>
  <cp:revision>5</cp:revision>
  <dcterms:created xsi:type="dcterms:W3CDTF">2017-01-16T23:52:58Z</dcterms:created>
  <dcterms:modified xsi:type="dcterms:W3CDTF">2017-02-14T05:42:56Z</dcterms:modified>
</cp:coreProperties>
</file>