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8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917A0-2415-4504-A04F-1AFA2DD872A0}" type="datetimeFigureOut">
              <a:rPr lang="en-AU" smtClean="0"/>
              <a:pPr/>
              <a:t>30/05/2018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8AEF4-E2B3-4DC9-BA2E-FAA06273CD4C}"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http://epublisher.net.au/public/subscriber/contactlists/archiveissuewebversionwithads?issueId=mMXrvVOZEgKuGPmku2Qa9uLYIIGQtJgfdQFnSAmZSnI</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Tomb of the Unknown Soldier </a:t>
            </a:r>
            <a:r>
              <a:rPr lang="en-AU" sz="1200" u="sng" kern="1200" dirty="0" smtClean="0">
                <a:solidFill>
                  <a:schemeClr val="tx1"/>
                </a:solidFill>
                <a:latin typeface="+mn-lt"/>
                <a:ea typeface="+mn-ea"/>
                <a:cs typeface="+mn-cs"/>
                <a:hlinkClick r:id="rId3"/>
              </a:rPr>
              <a:t>http://www.smh.com.au/act-news/known-unto-god-to-remain-at-tomb-of-unknown-soldier-at-war-memorial-20131028-2wcnj</a:t>
            </a:r>
            <a:r>
              <a:rPr lang="en-AU"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Quote from </a:t>
            </a:r>
            <a:r>
              <a:rPr lang="en-AU" sz="1200" u="sng" kern="1200" dirty="0" smtClean="0">
                <a:solidFill>
                  <a:schemeClr val="tx1"/>
                </a:solidFill>
                <a:latin typeface="+mn-lt"/>
                <a:ea typeface="+mn-ea"/>
                <a:cs typeface="+mn-cs"/>
                <a:hlinkClick r:id="rId4"/>
              </a:rPr>
              <a:t>http://www.australia.gov.au/about-australia/australian-story/anzac-day</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3"/>
              </a:rPr>
              <a:t>http://www.theaustralian.com.au/in-depth/anzac-day/tony-abbott-anzac-values-forged-our-identity-at-gallipoli/news-story/062c6cc7efef610cefe03bb37170c2d6</a:t>
            </a:r>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latin typeface="+mn-lt"/>
                <a:ea typeface="+mn-ea"/>
                <a:cs typeface="+mn-cs"/>
                <a:hlinkClick r:id="rId4"/>
              </a:rPr>
              <a:t>http://www.backpackerstravel.net/Anzac-Day-6-days-Turkey-Tour-kod5-tid10-turid72-backpackersmenu6876435897436</a:t>
            </a:r>
            <a:r>
              <a:rPr lang="en-US"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http://www.businessinsider.com.au/27-beautiful-images-of-anzac-day-dawn-services-from-across-the-country-2015-4#Sydney1</a:t>
            </a:r>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Peter </a:t>
            </a:r>
            <a:r>
              <a:rPr lang="en-US" sz="1200" kern="1200" dirty="0" err="1" smtClean="0">
                <a:solidFill>
                  <a:schemeClr val="tx1"/>
                </a:solidFill>
                <a:latin typeface="+mn-lt"/>
                <a:ea typeface="+mn-ea"/>
                <a:cs typeface="+mn-cs"/>
              </a:rPr>
              <a:t>Corlett’s</a:t>
            </a:r>
            <a:r>
              <a:rPr lang="en-US" sz="1200" kern="1200" dirty="0" smtClean="0">
                <a:solidFill>
                  <a:schemeClr val="tx1"/>
                </a:solidFill>
                <a:latin typeface="+mn-lt"/>
                <a:ea typeface="+mn-ea"/>
                <a:cs typeface="+mn-cs"/>
              </a:rPr>
              <a:t> Light Horse statue, Park of the Australian Soldier, </a:t>
            </a:r>
            <a:r>
              <a:rPr lang="en-US" sz="1200" kern="1200" dirty="0" err="1" smtClean="0">
                <a:solidFill>
                  <a:schemeClr val="tx1"/>
                </a:solidFill>
                <a:latin typeface="+mn-lt"/>
                <a:ea typeface="+mn-ea"/>
                <a:cs typeface="+mn-cs"/>
              </a:rPr>
              <a:t>Be’er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Sheva</a:t>
            </a:r>
            <a:r>
              <a:rPr lang="en-US" sz="1200" kern="1200" dirty="0" smtClean="0">
                <a:solidFill>
                  <a:schemeClr val="tx1"/>
                </a:solidFill>
                <a:latin typeface="+mn-lt"/>
                <a:ea typeface="+mn-ea"/>
                <a:cs typeface="+mn-cs"/>
              </a:rPr>
              <a:t> – Jill Curry</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Anzac Day Ode </a:t>
            </a:r>
            <a:r>
              <a:rPr lang="en-AU" sz="1200" u="sng" kern="1200" dirty="0" smtClean="0">
                <a:solidFill>
                  <a:schemeClr val="tx1"/>
                </a:solidFill>
                <a:latin typeface="+mn-lt"/>
                <a:ea typeface="+mn-ea"/>
                <a:cs typeface="+mn-cs"/>
                <a:hlinkClick r:id="rId3"/>
              </a:rPr>
              <a:t>https://au.pinterest.com/tarnyanew/teaching-anzac-day/</a:t>
            </a:r>
            <a:r>
              <a:rPr lang="en-AU"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90</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Anniversary Parade, </a:t>
            </a:r>
            <a:r>
              <a:rPr lang="en-AU" sz="1200" kern="1200" dirty="0" err="1" smtClean="0">
                <a:solidFill>
                  <a:schemeClr val="tx1"/>
                </a:solidFill>
                <a:latin typeface="+mn-lt"/>
                <a:ea typeface="+mn-ea"/>
                <a:cs typeface="+mn-cs"/>
              </a:rPr>
              <a:t>Be’er</a:t>
            </a:r>
            <a:r>
              <a:rPr lang="en-AU" sz="1200" kern="1200" dirty="0" smtClean="0">
                <a:solidFill>
                  <a:schemeClr val="tx1"/>
                </a:solidFill>
                <a:latin typeface="+mn-lt"/>
                <a:ea typeface="+mn-ea"/>
                <a:cs typeface="+mn-cs"/>
              </a:rPr>
              <a:t> </a:t>
            </a:r>
            <a:r>
              <a:rPr lang="en-AU" sz="1200" kern="1200" dirty="0" err="1" smtClean="0">
                <a:solidFill>
                  <a:schemeClr val="tx1"/>
                </a:solidFill>
                <a:latin typeface="+mn-lt"/>
                <a:ea typeface="+mn-ea"/>
                <a:cs typeface="+mn-cs"/>
              </a:rPr>
              <a:t>Sheva</a:t>
            </a:r>
            <a:r>
              <a:rPr lang="en-AU" sz="1200" kern="1200" dirty="0" smtClean="0">
                <a:solidFill>
                  <a:schemeClr val="tx1"/>
                </a:solidFill>
                <a:latin typeface="+mn-lt"/>
                <a:ea typeface="+mn-ea"/>
                <a:cs typeface="+mn-cs"/>
              </a:rPr>
              <a:t>, Israel – J Curry;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Beersheba Day Service in the cemetery, </a:t>
            </a:r>
            <a:r>
              <a:rPr lang="en-AU" sz="1200" kern="1200" dirty="0" err="1" smtClean="0">
                <a:solidFill>
                  <a:schemeClr val="tx1"/>
                </a:solidFill>
                <a:latin typeface="+mn-lt"/>
                <a:ea typeface="+mn-ea"/>
                <a:cs typeface="+mn-cs"/>
              </a:rPr>
              <a:t>Be’er</a:t>
            </a:r>
            <a:r>
              <a:rPr lang="en-AU" sz="1200" kern="1200" dirty="0" smtClean="0">
                <a:solidFill>
                  <a:schemeClr val="tx1"/>
                </a:solidFill>
                <a:latin typeface="+mn-lt"/>
                <a:ea typeface="+mn-ea"/>
                <a:cs typeface="+mn-cs"/>
              </a:rPr>
              <a:t> </a:t>
            </a:r>
            <a:r>
              <a:rPr lang="en-AU" sz="1200" kern="1200" dirty="0" err="1" smtClean="0">
                <a:solidFill>
                  <a:schemeClr val="tx1"/>
                </a:solidFill>
                <a:latin typeface="+mn-lt"/>
                <a:ea typeface="+mn-ea"/>
                <a:cs typeface="+mn-cs"/>
              </a:rPr>
              <a:t>Sheva</a:t>
            </a:r>
            <a:r>
              <a:rPr lang="en-AU" sz="1200" kern="1200" dirty="0" smtClean="0">
                <a:solidFill>
                  <a:schemeClr val="tx1"/>
                </a:solidFill>
                <a:latin typeface="+mn-lt"/>
                <a:ea typeface="+mn-ea"/>
                <a:cs typeface="+mn-cs"/>
              </a:rPr>
              <a:t>, Israel – J Curry;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ANZAC Day Dawn Service, War Memorial Canberra, </a:t>
            </a:r>
            <a:r>
              <a:rPr lang="en-AU" sz="1200" u="sng" kern="1200" dirty="0" smtClean="0">
                <a:solidFill>
                  <a:schemeClr val="tx1"/>
                </a:solidFill>
                <a:latin typeface="+mn-lt"/>
                <a:ea typeface="+mn-ea"/>
                <a:cs typeface="+mn-cs"/>
                <a:hlinkClick r:id="rId4"/>
              </a:rPr>
              <a:t>http://www.australia.com/en/news/2015/april/anzac-centenary-services-australia.html</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14</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Call from the Dardanelles – Australian War Memorial </a:t>
            </a:r>
            <a:r>
              <a:rPr lang="en-AU" sz="1200" u="sng" kern="1200" dirty="0" smtClean="0">
                <a:solidFill>
                  <a:schemeClr val="tx1"/>
                </a:solidFill>
                <a:latin typeface="+mn-lt"/>
                <a:ea typeface="+mn-ea"/>
                <a:cs typeface="+mn-cs"/>
                <a:hlinkClick r:id="rId3"/>
              </a:rPr>
              <a:t>https://www.awm.gov.au/collection/ARTV05167</a:t>
            </a:r>
            <a:r>
              <a:rPr lang="en-A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Recruitment poster created by </a:t>
            </a:r>
            <a:r>
              <a:rPr lang="en-AU" sz="1200" kern="1200" dirty="0" smtClean="0">
                <a:solidFill>
                  <a:schemeClr val="tx1"/>
                </a:solidFill>
                <a:latin typeface="+mn-lt"/>
                <a:ea typeface="+mn-ea"/>
                <a:cs typeface="+mn-cs"/>
              </a:rPr>
              <a:t>H M Burton, for The Defence Department of the Commonwealth</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Light Horse on the march to Jerusalem </a:t>
            </a:r>
            <a:r>
              <a:rPr lang="en-US" sz="1200" u="sng" kern="1200" dirty="0" smtClean="0">
                <a:solidFill>
                  <a:schemeClr val="tx1"/>
                </a:solidFill>
                <a:latin typeface="+mn-lt"/>
                <a:ea typeface="+mn-ea"/>
                <a:cs typeface="+mn-cs"/>
                <a:hlinkClick r:id="rId3"/>
              </a:rPr>
              <a:t>https://www.awm.gov.au/collection/B01619</a:t>
            </a:r>
            <a:r>
              <a:rPr lang="en-US" sz="1200" kern="1200" dirty="0" smtClean="0">
                <a:solidFill>
                  <a:schemeClr val="tx1"/>
                </a:solidFill>
                <a:latin typeface="+mn-lt"/>
                <a:ea typeface="+mn-ea"/>
                <a:cs typeface="+mn-cs"/>
              </a:rPr>
              <a:t> Photo by Frank Hurley</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Simpson and his donkey http://teganbrunton.weebly.com/simpson-and-his-donkey.html</a:t>
            </a:r>
          </a:p>
          <a:p>
            <a:r>
              <a:rPr lang="en-AU" dirty="0" smtClean="0"/>
              <a:t>Simpson’s grave at Gallipoli – J Curry</a:t>
            </a:r>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Albert ‘</a:t>
            </a:r>
            <a:r>
              <a:rPr lang="en-AU" sz="1200" kern="1200" dirty="0" err="1" smtClean="0">
                <a:solidFill>
                  <a:schemeClr val="tx1"/>
                </a:solidFill>
                <a:latin typeface="+mn-lt"/>
                <a:ea typeface="+mn-ea"/>
                <a:cs typeface="+mn-cs"/>
              </a:rPr>
              <a:t>Tibbie</a:t>
            </a:r>
            <a:r>
              <a:rPr lang="en-AU" sz="1200" kern="1200" dirty="0" smtClean="0">
                <a:solidFill>
                  <a:schemeClr val="tx1"/>
                </a:solidFill>
                <a:latin typeface="+mn-lt"/>
                <a:ea typeface="+mn-ea"/>
                <a:cs typeface="+mn-cs"/>
              </a:rPr>
              <a:t>’ Cotter – Stretcher bearer with the 12</a:t>
            </a:r>
            <a:r>
              <a:rPr lang="en-AU" sz="1200" kern="1200" baseline="30000" dirty="0" smtClean="0">
                <a:solidFill>
                  <a:schemeClr val="tx1"/>
                </a:solidFill>
                <a:latin typeface="+mn-lt"/>
                <a:ea typeface="+mn-ea"/>
                <a:cs typeface="+mn-cs"/>
              </a:rPr>
              <a:t>th</a:t>
            </a:r>
            <a:r>
              <a:rPr lang="en-AU" sz="1200" kern="1200" dirty="0" smtClean="0">
                <a:solidFill>
                  <a:schemeClr val="tx1"/>
                </a:solidFill>
                <a:latin typeface="+mn-lt"/>
                <a:ea typeface="+mn-ea"/>
                <a:cs typeface="+mn-cs"/>
              </a:rPr>
              <a:t> Light Horse Regiment. Australian War Memorial Photo </a:t>
            </a:r>
            <a:r>
              <a:rPr lang="en-AU" sz="1200" u="sng" kern="1200" dirty="0" smtClean="0">
                <a:solidFill>
                  <a:schemeClr val="tx1"/>
                </a:solidFill>
                <a:latin typeface="+mn-lt"/>
                <a:ea typeface="+mn-ea"/>
                <a:cs typeface="+mn-cs"/>
                <a:hlinkClick r:id="rId3"/>
              </a:rPr>
              <a:t>https://www.awm.gov.au/collection/P04366.001</a:t>
            </a:r>
            <a:r>
              <a:rPr lang="en-AU"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Photo by </a:t>
            </a:r>
            <a:r>
              <a:rPr lang="en-AU" sz="1200" kern="1200" dirty="0" smtClean="0">
                <a:solidFill>
                  <a:schemeClr val="tx1"/>
                </a:solidFill>
                <a:latin typeface="+mn-lt"/>
                <a:ea typeface="+mn-ea"/>
                <a:cs typeface="+mn-cs"/>
              </a:rPr>
              <a:t>Linton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Cotter’s grave at Beersheba – J. Curry</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Michael Shanahan in hospital – </a:t>
            </a:r>
            <a:r>
              <a:rPr lang="en-AU" sz="1200" u="sng" kern="1200" dirty="0" smtClean="0">
                <a:solidFill>
                  <a:schemeClr val="tx1"/>
                </a:solidFill>
                <a:latin typeface="+mn-lt"/>
                <a:ea typeface="+mn-ea"/>
                <a:cs typeface="+mn-cs"/>
                <a:hlinkClick r:id="rId3"/>
              </a:rPr>
              <a:t>https://www.awm.gov.au/collection/P03088.008</a:t>
            </a:r>
            <a:r>
              <a:rPr lang="en-AU" sz="1200" kern="1200" dirty="0" smtClean="0">
                <a:solidFill>
                  <a:schemeClr val="tx1"/>
                </a:solidFill>
                <a:latin typeface="+mn-lt"/>
                <a:ea typeface="+mn-ea"/>
                <a:cs typeface="+mn-cs"/>
              </a:rPr>
              <a:t>. 2nd Australian Light Horse, Cairo Sept 1916</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Lt Gen Sir John Monash – Australian War Memorial photo - cropped. Portrait photo by </a:t>
            </a:r>
            <a:r>
              <a:rPr lang="en-AU" sz="1200" kern="1200" dirty="0" err="1" smtClean="0">
                <a:solidFill>
                  <a:schemeClr val="tx1"/>
                </a:solidFill>
                <a:latin typeface="+mn-lt"/>
                <a:ea typeface="+mn-ea"/>
                <a:cs typeface="+mn-cs"/>
              </a:rPr>
              <a:t>Swaine</a:t>
            </a:r>
            <a:r>
              <a:rPr lang="en-AU" sz="1200" kern="1200" dirty="0" smtClean="0">
                <a:solidFill>
                  <a:schemeClr val="tx1"/>
                </a:solidFill>
                <a:latin typeface="+mn-lt"/>
                <a:ea typeface="+mn-ea"/>
                <a:cs typeface="+mn-cs"/>
              </a:rPr>
              <a:t>. </a:t>
            </a:r>
            <a:r>
              <a:rPr lang="en-AU" sz="1200" u="sng" kern="1200" dirty="0" smtClean="0">
                <a:solidFill>
                  <a:schemeClr val="tx1"/>
                </a:solidFill>
                <a:latin typeface="+mn-lt"/>
                <a:ea typeface="+mn-ea"/>
                <a:cs typeface="+mn-cs"/>
                <a:hlinkClick r:id="rId3"/>
              </a:rPr>
              <a:t>https://www.awm.gov.au/collection/A02697/</a:t>
            </a:r>
            <a:r>
              <a:rPr lang="en-AU"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Stone of Remembrance at the Shrine, Melbourne </a:t>
            </a:r>
            <a:r>
              <a:rPr lang="en-AU" sz="1200" u="sng" kern="1200" dirty="0" smtClean="0">
                <a:solidFill>
                  <a:schemeClr val="tx1"/>
                </a:solidFill>
                <a:latin typeface="+mn-lt"/>
                <a:ea typeface="+mn-ea"/>
                <a:cs typeface="+mn-cs"/>
                <a:hlinkClick r:id="rId4"/>
              </a:rPr>
              <a:t>http://www.shrine.org.au/</a:t>
            </a:r>
            <a:r>
              <a:rPr lang="en-AU" sz="1200" kern="1200" dirty="0" smtClean="0">
                <a:solidFill>
                  <a:schemeClr val="tx1"/>
                </a:solidFill>
                <a:latin typeface="+mn-lt"/>
                <a:ea typeface="+mn-ea"/>
                <a:cs typeface="+mn-cs"/>
              </a:rPr>
              <a:t>  At 11am on</a:t>
            </a:r>
            <a:r>
              <a:rPr lang="en-AU" sz="1200" kern="1200" baseline="0" dirty="0" smtClean="0">
                <a:solidFill>
                  <a:schemeClr val="tx1"/>
                </a:solidFill>
                <a:latin typeface="+mn-lt"/>
                <a:ea typeface="+mn-ea"/>
                <a:cs typeface="+mn-cs"/>
              </a:rPr>
              <a:t> 11/11 each year the sun shines on the word ‘Love’.</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Sir Harry </a:t>
            </a:r>
            <a:r>
              <a:rPr lang="en-AU" sz="1200" kern="1200" dirty="0" err="1" smtClean="0">
                <a:solidFill>
                  <a:schemeClr val="tx1"/>
                </a:solidFill>
                <a:latin typeface="+mn-lt"/>
                <a:ea typeface="+mn-ea"/>
                <a:cs typeface="+mn-cs"/>
              </a:rPr>
              <a:t>Chauvel</a:t>
            </a:r>
            <a:r>
              <a:rPr lang="en-AU" sz="1200" kern="1200" dirty="0" smtClean="0">
                <a:solidFill>
                  <a:schemeClr val="tx1"/>
                </a:solidFill>
                <a:latin typeface="+mn-lt"/>
                <a:ea typeface="+mn-ea"/>
                <a:cs typeface="+mn-cs"/>
              </a:rPr>
              <a:t>. Portrait by McInnis. Australian War Memorial </a:t>
            </a:r>
            <a:r>
              <a:rPr lang="en-AU" sz="1200" u="sng" kern="1200" dirty="0" smtClean="0">
                <a:solidFill>
                  <a:schemeClr val="tx1"/>
                </a:solidFill>
                <a:latin typeface="+mn-lt"/>
                <a:ea typeface="+mn-ea"/>
                <a:cs typeface="+mn-cs"/>
                <a:hlinkClick r:id="rId3"/>
              </a:rPr>
              <a:t>https://www.awm.gov.au/collection/J06708/</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ANZAC Cove </a:t>
            </a:r>
            <a:r>
              <a:rPr lang="en-AU" sz="1200" u="sng" kern="1200" dirty="0" smtClean="0">
                <a:solidFill>
                  <a:schemeClr val="tx1"/>
                </a:solidFill>
                <a:latin typeface="+mn-lt"/>
                <a:ea typeface="+mn-ea"/>
                <a:cs typeface="+mn-cs"/>
                <a:hlinkClick r:id="rId3"/>
              </a:rPr>
              <a:t>https://www.awm.gov.au/collection/H02316/</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5508AEF4-E2B3-4DC9-BA2E-FAA06273CD4C}"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17" name="Footer Placeholder 16"/>
          <p:cNvSpPr>
            <a:spLocks noGrp="1"/>
          </p:cNvSpPr>
          <p:nvPr>
            <p:ph type="ftr" sz="quarter" idx="11"/>
          </p:nvPr>
        </p:nvSpPr>
        <p:spPr/>
        <p:txBody>
          <a:bodyPr/>
          <a:lstStyle/>
          <a:p>
            <a:endParaRPr lang="en-AU"/>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5FE8380-BFBB-4FFF-800F-9DF3ABF40DA1}" type="slidenum">
              <a:rPr lang="en-AU" smtClean="0"/>
              <a:pPr/>
              <a:t>‹#›</a:t>
            </a:fld>
            <a:endParaRPr lang="en-AU"/>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5FE8380-BFBB-4FFF-800F-9DF3ABF40DA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5FE8380-BFBB-4FFF-800F-9DF3ABF40DA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5FE8380-BFBB-4FFF-800F-9DF3ABF40DA1}" type="slidenum">
              <a:rPr lang="en-AU" smtClean="0"/>
              <a:pPr/>
              <a:t>‹#›</a:t>
            </a:fld>
            <a:endParaRPr lang="en-AU"/>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5" name="Footer Placeholder 4"/>
          <p:cNvSpPr>
            <a:spLocks noGrp="1"/>
          </p:cNvSpPr>
          <p:nvPr>
            <p:ph type="ftr" sz="quarter" idx="11"/>
          </p:nvPr>
        </p:nvSpPr>
        <p:spPr>
          <a:xfrm>
            <a:off x="800100" y="6172200"/>
            <a:ext cx="4000500" cy="457200"/>
          </a:xfrm>
        </p:spPr>
        <p:txBody>
          <a:bodyPr/>
          <a:lstStyle/>
          <a:p>
            <a:endParaRPr lang="en-AU"/>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5FE8380-BFBB-4FFF-800F-9DF3ABF40DA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5FE8380-BFBB-4FFF-800F-9DF3ABF40DA1}" type="slidenum">
              <a:rPr lang="en-AU" smtClean="0"/>
              <a:pPr/>
              <a:t>‹#›</a:t>
            </a:fld>
            <a:endParaRPr lang="en-AU"/>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5FE8380-BFBB-4FFF-800F-9DF3ABF40DA1}" type="slidenum">
              <a:rPr lang="en-AU" smtClean="0"/>
              <a:pPr/>
              <a:t>‹#›</a:t>
            </a:fld>
            <a:endParaRPr lang="en-AU"/>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5FE8380-BFBB-4FFF-800F-9DF3ABF40DA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5FE8380-BFBB-4FFF-800F-9DF3ABF40DA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5FE8380-BFBB-4FFF-800F-9DF3ABF40DA1}" type="slidenum">
              <a:rPr lang="en-AU" smtClean="0"/>
              <a:pPr/>
              <a:t>‹#›</a:t>
            </a:fld>
            <a:endParaRPr lang="en-AU"/>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19E3F6-279A-4361-819F-CE7EEF32A1DD}" type="datetimeFigureOut">
              <a:rPr lang="en-AU" smtClean="0"/>
              <a:pPr/>
              <a:t>30/05/2018</a:t>
            </a:fld>
            <a:endParaRPr lang="en-AU"/>
          </a:p>
        </p:txBody>
      </p:sp>
      <p:sp>
        <p:nvSpPr>
          <p:cNvPr id="6" name="Footer Placeholder 5"/>
          <p:cNvSpPr>
            <a:spLocks noGrp="1"/>
          </p:cNvSpPr>
          <p:nvPr>
            <p:ph type="ftr" sz="quarter" idx="11"/>
          </p:nvPr>
        </p:nvSpPr>
        <p:spPr>
          <a:xfrm>
            <a:off x="914400" y="6172200"/>
            <a:ext cx="3886200" cy="457200"/>
          </a:xfrm>
        </p:spPr>
        <p:txBody>
          <a:bodyPr/>
          <a:lstStyle/>
          <a:p>
            <a:endParaRPr lang="en-AU"/>
          </a:p>
        </p:txBody>
      </p:sp>
      <p:sp>
        <p:nvSpPr>
          <p:cNvPr id="7" name="Slide Number Placeholder 6"/>
          <p:cNvSpPr>
            <a:spLocks noGrp="1"/>
          </p:cNvSpPr>
          <p:nvPr>
            <p:ph type="sldNum" sz="quarter" idx="12"/>
          </p:nvPr>
        </p:nvSpPr>
        <p:spPr>
          <a:xfrm>
            <a:off x="146304" y="6208776"/>
            <a:ext cx="457200" cy="457200"/>
          </a:xfrm>
        </p:spPr>
        <p:txBody>
          <a:bodyPr/>
          <a:lstStyle/>
          <a:p>
            <a:fld id="{B5FE8380-BFBB-4FFF-800F-9DF3ABF40DA1}" type="slidenum">
              <a:rPr lang="en-AU" smtClean="0"/>
              <a:pPr/>
              <a:t>‹#›</a:t>
            </a:fld>
            <a:endParaRPr lang="en-AU"/>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E19E3F6-279A-4361-819F-CE7EEF32A1DD}" type="datetimeFigureOut">
              <a:rPr lang="en-AU" smtClean="0"/>
              <a:pPr/>
              <a:t>30/05/2018</a:t>
            </a:fld>
            <a:endParaRPr lang="en-AU"/>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AU"/>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5FE8380-BFBB-4FFF-800F-9DF3ABF40DA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22114"/>
          </a:xfrm>
        </p:spPr>
        <p:txBody>
          <a:bodyPr>
            <a:normAutofit/>
          </a:bodyPr>
          <a:lstStyle/>
          <a:p>
            <a:pPr algn="ctr"/>
            <a:r>
              <a:rPr lang="en-AU" sz="2800" dirty="0" smtClean="0">
                <a:solidFill>
                  <a:srgbClr val="FF0000"/>
                </a:solidFill>
                <a:latin typeface="Arial Black" pitchFamily="34" charset="0"/>
              </a:rPr>
              <a:t>ANZACs and AUSTRALIAN IDENTITY</a:t>
            </a:r>
            <a:endParaRPr lang="en-AU" sz="2800" dirty="0">
              <a:solidFill>
                <a:srgbClr val="FF0000"/>
              </a:solidFill>
              <a:latin typeface="Arial Black" pitchFamily="34" charset="0"/>
            </a:endParaRPr>
          </a:p>
        </p:txBody>
      </p:sp>
      <p:pic>
        <p:nvPicPr>
          <p:cNvPr id="5" name="Picture 4" descr="anzac-ceramony.png"/>
          <p:cNvPicPr>
            <a:picLocks noChangeAspect="1"/>
          </p:cNvPicPr>
          <p:nvPr/>
        </p:nvPicPr>
        <p:blipFill>
          <a:blip r:embed="rId3" cstate="print"/>
          <a:stretch>
            <a:fillRect/>
          </a:stretch>
        </p:blipFill>
        <p:spPr>
          <a:xfrm>
            <a:off x="179513" y="1844825"/>
            <a:ext cx="8784975" cy="3396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FF0000"/>
                </a:solidFill>
                <a:latin typeface="Arial Black" pitchFamily="34" charset="0"/>
              </a:rPr>
              <a:t>Paul Keating</a:t>
            </a:r>
            <a:endParaRPr lang="en-AU" dirty="0">
              <a:solidFill>
                <a:srgbClr val="FF0000"/>
              </a:solidFill>
              <a:latin typeface="Arial Black" pitchFamily="34" charset="0"/>
            </a:endParaRPr>
          </a:p>
        </p:txBody>
      </p:sp>
      <p:sp>
        <p:nvSpPr>
          <p:cNvPr id="3" name="Rectangle 2"/>
          <p:cNvSpPr/>
          <p:nvPr/>
        </p:nvSpPr>
        <p:spPr>
          <a:xfrm>
            <a:off x="4211960" y="1628800"/>
            <a:ext cx="4680520" cy="2554545"/>
          </a:xfrm>
          <a:prstGeom prst="rect">
            <a:avLst/>
          </a:prstGeom>
        </p:spPr>
        <p:txBody>
          <a:bodyPr wrap="square">
            <a:spAutoFit/>
          </a:bodyPr>
          <a:lstStyle/>
          <a:p>
            <a:r>
              <a:rPr lang="en-AU" sz="3200" dirty="0" smtClean="0"/>
              <a:t>“It </a:t>
            </a:r>
            <a:r>
              <a:rPr lang="en-AU" sz="3200" dirty="0"/>
              <a:t>is a legend not of sweeping military victories so much as </a:t>
            </a:r>
            <a:r>
              <a:rPr lang="en-AU" sz="3200" b="1" i="1" dirty="0"/>
              <a:t>triumphs against the odds, of courage and ingenuity in adversity. </a:t>
            </a:r>
          </a:p>
        </p:txBody>
      </p:sp>
      <p:pic>
        <p:nvPicPr>
          <p:cNvPr id="2050" name="Picture 2" descr="https://tse1.mm.bing.net/th?&amp;id=OIP.M529598c8668c438e9699211155f02008o0&amp;w=299&amp;h=168&amp;c=0&amp;pid=1.9&amp;rs=0&amp;p=0&amp;r=0">
            <a:hlinkClick r:id="rId3" tooltip="View image details"/>
          </p:cNvPr>
          <p:cNvPicPr>
            <a:picLocks noChangeAspect="1" noChangeArrowheads="1"/>
          </p:cNvPicPr>
          <p:nvPr/>
        </p:nvPicPr>
        <p:blipFill>
          <a:blip r:embed="rId4" cstate="print"/>
          <a:srcRect/>
          <a:stretch>
            <a:fillRect/>
          </a:stretch>
        </p:blipFill>
        <p:spPr bwMode="auto">
          <a:xfrm>
            <a:off x="179512" y="1700808"/>
            <a:ext cx="3960440" cy="2448272"/>
          </a:xfrm>
          <a:prstGeom prst="rect">
            <a:avLst/>
          </a:prstGeom>
          <a:noFill/>
        </p:spPr>
      </p:pic>
      <p:sp>
        <p:nvSpPr>
          <p:cNvPr id="5" name="TextBox 4"/>
          <p:cNvSpPr txBox="1"/>
          <p:nvPr/>
        </p:nvSpPr>
        <p:spPr>
          <a:xfrm>
            <a:off x="755576" y="4365105"/>
            <a:ext cx="7704856" cy="2339102"/>
          </a:xfrm>
          <a:prstGeom prst="rect">
            <a:avLst/>
          </a:prstGeom>
          <a:noFill/>
        </p:spPr>
        <p:txBody>
          <a:bodyPr wrap="square" rtlCol="0">
            <a:spAutoFit/>
          </a:bodyPr>
          <a:lstStyle/>
          <a:p>
            <a:r>
              <a:rPr lang="en-AU" sz="3200" dirty="0" smtClean="0"/>
              <a:t>It is a legend of free and independent spirits whose discipline derived less from military formalities and customs than from the </a:t>
            </a:r>
            <a:r>
              <a:rPr lang="en-AU" sz="3200" b="1" i="1" dirty="0" smtClean="0"/>
              <a:t>bonds of mateship and the demands of necessity.</a:t>
            </a:r>
            <a:r>
              <a:rPr lang="en-AU" sz="3200" dirty="0" smtClean="0"/>
              <a:t>”</a:t>
            </a:r>
          </a:p>
          <a:p>
            <a:endParaRPr lang="en-A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80728"/>
          </a:xfrm>
        </p:spPr>
        <p:txBody>
          <a:bodyPr/>
          <a:lstStyle/>
          <a:p>
            <a:pPr algn="ctr"/>
            <a:r>
              <a:rPr lang="en-AU" dirty="0" smtClean="0">
                <a:solidFill>
                  <a:srgbClr val="FF0000"/>
                </a:solidFill>
                <a:latin typeface="Arial Black" pitchFamily="34" charset="0"/>
              </a:rPr>
              <a:t>Tony Abbott</a:t>
            </a:r>
            <a:endParaRPr lang="en-AU" dirty="0">
              <a:solidFill>
                <a:srgbClr val="FF0000"/>
              </a:solidFill>
              <a:latin typeface="Arial Black"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4" descr="Anzac Day &amp; 6 days Turkey Tour">
            <a:hlinkClick r:id="rId3"/>
          </p:cNvPr>
          <p:cNvPicPr>
            <a:picLocks noChangeAspect="1" noChangeArrowheads="1"/>
          </p:cNvPicPr>
          <p:nvPr/>
        </p:nvPicPr>
        <p:blipFill>
          <a:blip r:embed="rId4" cstate="print"/>
          <a:srcRect/>
          <a:stretch>
            <a:fillRect/>
          </a:stretch>
        </p:blipFill>
        <p:spPr bwMode="auto">
          <a:xfrm>
            <a:off x="4211960" y="1340768"/>
            <a:ext cx="4757481" cy="3100565"/>
          </a:xfrm>
          <a:prstGeom prst="rect">
            <a:avLst/>
          </a:prstGeom>
          <a:noFill/>
        </p:spPr>
      </p:pic>
      <p:sp>
        <p:nvSpPr>
          <p:cNvPr id="1027" name="Rectangle 3"/>
          <p:cNvSpPr>
            <a:spLocks noChangeArrowheads="1"/>
          </p:cNvSpPr>
          <p:nvPr/>
        </p:nvSpPr>
        <p:spPr bwMode="auto">
          <a:xfrm rot="10800000" flipV="1">
            <a:off x="323528" y="1124744"/>
            <a:ext cx="3888432" cy="34211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AU" sz="2800" b="0"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a:t>
            </a:r>
            <a:r>
              <a:rPr kumimoji="0" lang="en-AU" sz="2600" b="0"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Today, we do not glorify war but honour the values the Anzacs embodied in the most trying of circumstances. .. the worst of times brought out the best in them – extraordinary </a:t>
            </a:r>
            <a:r>
              <a:rPr kumimoji="0" lang="en-AU" sz="2600" b="1"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courage, perseverance</a:t>
            </a:r>
            <a:r>
              <a:rPr kumimoji="0" lang="en-AU" sz="2600"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a:t>
            </a:r>
            <a:r>
              <a:rPr kumimoji="0" lang="en-AU" sz="2600" b="1"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 </a:t>
            </a:r>
            <a:r>
              <a:rPr kumimoji="0" lang="en-AU" sz="2600" b="0"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and </a:t>
            </a:r>
            <a:r>
              <a:rPr kumimoji="0" lang="en-AU" sz="2600" b="1"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selflessness</a:t>
            </a:r>
            <a:r>
              <a:rPr kumimoji="0" lang="en-AU" sz="2600" b="0" i="0" u="none" strike="noStrike" cap="none" normalizeH="0" baseline="0" dirty="0" smtClean="0">
                <a:ln>
                  <a:noFill/>
                </a:ln>
                <a:solidFill>
                  <a:schemeClr val="tx1"/>
                </a:solidFill>
                <a:effectLst/>
                <a:latin typeface="Perpetua" pitchFamily="18" charset="0"/>
                <a:ea typeface="Times New Roman" pitchFamily="18" charset="0"/>
                <a:cs typeface="Arial" pitchFamily="34" charset="0"/>
              </a:rPr>
              <a:t>...</a:t>
            </a:r>
          </a:p>
        </p:txBody>
      </p:sp>
      <p:sp>
        <p:nvSpPr>
          <p:cNvPr id="7" name="Rectangle 6"/>
          <p:cNvSpPr/>
          <p:nvPr/>
        </p:nvSpPr>
        <p:spPr>
          <a:xfrm>
            <a:off x="323528" y="4581128"/>
            <a:ext cx="8568952" cy="2092881"/>
          </a:xfrm>
          <a:prstGeom prst="rect">
            <a:avLst/>
          </a:prstGeom>
        </p:spPr>
        <p:txBody>
          <a:bodyPr wrap="square">
            <a:spAutoFit/>
          </a:bodyPr>
          <a:lstStyle/>
          <a:p>
            <a:pPr lvl="0" algn="just" eaLnBrk="0" fontAlgn="base" hangingPunct="0">
              <a:spcBef>
                <a:spcPct val="0"/>
              </a:spcBef>
              <a:spcAft>
                <a:spcPct val="0"/>
              </a:spcAft>
            </a:pPr>
            <a:r>
              <a:rPr lang="en-AU" sz="2600" dirty="0">
                <a:solidFill>
                  <a:prstClr val="black"/>
                </a:solidFill>
                <a:latin typeface="Perpetua" pitchFamily="18" charset="0"/>
                <a:ea typeface="Times New Roman" pitchFamily="18" charset="0"/>
                <a:cs typeface="Arial" pitchFamily="34" charset="0"/>
              </a:rPr>
              <a:t>In the magnificent failure at Gallipoli, the successful advances in the Middle East and the terrible victory on the Western Front, our soldiers embodied the commitment to freedom, the spirit of adventure and the bonds of </a:t>
            </a:r>
            <a:r>
              <a:rPr lang="en-AU" sz="2600" b="1" dirty="0">
                <a:solidFill>
                  <a:prstClr val="black"/>
                </a:solidFill>
                <a:latin typeface="Perpetua" pitchFamily="18" charset="0"/>
                <a:ea typeface="Times New Roman" pitchFamily="18" charset="0"/>
                <a:cs typeface="Arial" pitchFamily="34" charset="0"/>
              </a:rPr>
              <a:t>mateship</a:t>
            </a:r>
            <a:r>
              <a:rPr lang="en-AU" sz="2600" dirty="0">
                <a:solidFill>
                  <a:prstClr val="black"/>
                </a:solidFill>
                <a:latin typeface="Perpetua" pitchFamily="18" charset="0"/>
                <a:ea typeface="Times New Roman" pitchFamily="18" charset="0"/>
                <a:cs typeface="Arial" pitchFamily="34" charset="0"/>
              </a:rPr>
              <a:t> that we hold dear to this day.  </a:t>
            </a:r>
            <a:r>
              <a:rPr lang="en-AU" sz="2600" b="1" i="1" dirty="0">
                <a:solidFill>
                  <a:prstClr val="black"/>
                </a:solidFill>
                <a:latin typeface="Perpetua" pitchFamily="18" charset="0"/>
                <a:ea typeface="Times New Roman" pitchFamily="18" charset="0"/>
                <a:cs typeface="Arial" pitchFamily="34" charset="0"/>
              </a:rPr>
              <a:t>Their values helped to forge our nation’s </a:t>
            </a:r>
            <a:r>
              <a:rPr lang="en-AU" sz="2600" b="1" i="1" dirty="0" smtClean="0">
                <a:solidFill>
                  <a:prstClr val="black"/>
                </a:solidFill>
                <a:latin typeface="Perpetua" pitchFamily="18" charset="0"/>
                <a:ea typeface="Times New Roman" pitchFamily="18" charset="0"/>
                <a:cs typeface="Arial" pitchFamily="34" charset="0"/>
              </a:rPr>
              <a:t>identity</a:t>
            </a:r>
            <a:r>
              <a:rPr lang="en-AU" sz="2600" b="1" dirty="0" smtClean="0">
                <a:solidFill>
                  <a:prstClr val="black"/>
                </a:solidFill>
                <a:latin typeface="Perpetua" pitchFamily="18" charset="0"/>
                <a:ea typeface="Times New Roman" pitchFamily="18" charset="0"/>
                <a:cs typeface="Arial" pitchFamily="34" charset="0"/>
              </a:rPr>
              <a:t>.</a:t>
            </a:r>
            <a:r>
              <a:rPr lang="en-AU" sz="2600" dirty="0" smtClean="0">
                <a:solidFill>
                  <a:prstClr val="black"/>
                </a:solidFill>
                <a:latin typeface="Perpetua" pitchFamily="18" charset="0"/>
                <a:ea typeface="Times New Roman" pitchFamily="18" charset="0"/>
                <a:cs typeface="Arial" pitchFamily="34" charset="0"/>
              </a:rPr>
              <a:t>”</a:t>
            </a:r>
            <a:endParaRPr lang="en-AU" sz="2600" dirty="0">
              <a:solidFill>
                <a:prstClr val="black"/>
              </a:solidFill>
              <a:latin typeface="Perpetua" pitchFamily="18"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FF0000"/>
                </a:solidFill>
                <a:latin typeface="Arial Black" pitchFamily="34" charset="0"/>
              </a:rPr>
              <a:t>ANZAC Day crowds</a:t>
            </a:r>
            <a:endParaRPr lang="en-AU" dirty="0">
              <a:solidFill>
                <a:srgbClr val="FF0000"/>
              </a:solidFill>
              <a:latin typeface="Arial Black" pitchFamily="34" charset="0"/>
            </a:endParaRPr>
          </a:p>
        </p:txBody>
      </p:sp>
      <p:pic>
        <p:nvPicPr>
          <p:cNvPr id="24578" name="Picture 2" descr="C:\Users\Jill\Documents\Share File\Anzac booklet\Pics for book\ch 1 ANZAC-Melbourne.jpg"/>
          <p:cNvPicPr>
            <a:picLocks noChangeAspect="1" noChangeArrowheads="1"/>
          </p:cNvPicPr>
          <p:nvPr/>
        </p:nvPicPr>
        <p:blipFill>
          <a:blip r:embed="rId3" cstate="print"/>
          <a:srcRect/>
          <a:stretch>
            <a:fillRect/>
          </a:stretch>
        </p:blipFill>
        <p:spPr bwMode="auto">
          <a:xfrm>
            <a:off x="1043608" y="1340768"/>
            <a:ext cx="7200800" cy="53097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424936" cy="1143000"/>
          </a:xfrm>
        </p:spPr>
        <p:txBody>
          <a:bodyPr>
            <a:normAutofit fontScale="90000"/>
          </a:bodyPr>
          <a:lstStyle/>
          <a:p>
            <a:r>
              <a:rPr lang="en-AU" dirty="0" smtClean="0">
                <a:solidFill>
                  <a:srgbClr val="FF0000"/>
                </a:solidFill>
                <a:latin typeface="Arial Black" pitchFamily="34" charset="0"/>
              </a:rPr>
              <a:t>Light Horse statue – </a:t>
            </a:r>
            <a:r>
              <a:rPr lang="en-AU" dirty="0" err="1" smtClean="0">
                <a:solidFill>
                  <a:srgbClr val="FF0000"/>
                </a:solidFill>
                <a:latin typeface="Arial Black" pitchFamily="34" charset="0"/>
              </a:rPr>
              <a:t>Be’er</a:t>
            </a:r>
            <a:r>
              <a:rPr lang="en-AU" dirty="0" smtClean="0">
                <a:solidFill>
                  <a:srgbClr val="FF0000"/>
                </a:solidFill>
                <a:latin typeface="Arial Black" pitchFamily="34" charset="0"/>
              </a:rPr>
              <a:t> </a:t>
            </a:r>
            <a:r>
              <a:rPr lang="en-AU" dirty="0" err="1" smtClean="0">
                <a:solidFill>
                  <a:srgbClr val="FF0000"/>
                </a:solidFill>
                <a:latin typeface="Arial Black" pitchFamily="34" charset="0"/>
              </a:rPr>
              <a:t>Sheva</a:t>
            </a:r>
            <a:endParaRPr lang="en-AU" dirty="0">
              <a:solidFill>
                <a:srgbClr val="FF0000"/>
              </a:solidFill>
              <a:latin typeface="Arial Black" pitchFamily="34" charset="0"/>
            </a:endParaRPr>
          </a:p>
        </p:txBody>
      </p:sp>
      <p:pic>
        <p:nvPicPr>
          <p:cNvPr id="3" name="Picture 2" descr="IMGP0826.JPG"/>
          <p:cNvPicPr>
            <a:picLocks noChangeAspect="1"/>
          </p:cNvPicPr>
          <p:nvPr/>
        </p:nvPicPr>
        <p:blipFill>
          <a:blip r:embed="rId3" cstate="print"/>
          <a:stretch>
            <a:fillRect/>
          </a:stretch>
        </p:blipFill>
        <p:spPr>
          <a:xfrm>
            <a:off x="1691680" y="1844824"/>
            <a:ext cx="5796136" cy="43471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zac Day dawn.jpg"/>
          <p:cNvPicPr>
            <a:picLocks noChangeAspect="1"/>
          </p:cNvPicPr>
          <p:nvPr/>
        </p:nvPicPr>
        <p:blipFill>
          <a:blip r:embed="rId3" cstate="print"/>
          <a:stretch>
            <a:fillRect/>
          </a:stretch>
        </p:blipFill>
        <p:spPr>
          <a:xfrm>
            <a:off x="611560" y="4365104"/>
            <a:ext cx="4176464" cy="2346601"/>
          </a:xfrm>
          <a:prstGeom prst="rect">
            <a:avLst/>
          </a:prstGeom>
        </p:spPr>
      </p:pic>
      <p:sp>
        <p:nvSpPr>
          <p:cNvPr id="2" name="Title 1"/>
          <p:cNvSpPr>
            <a:spLocks noGrp="1"/>
          </p:cNvSpPr>
          <p:nvPr>
            <p:ph type="title"/>
          </p:nvPr>
        </p:nvSpPr>
        <p:spPr>
          <a:xfrm>
            <a:off x="914400" y="188640"/>
            <a:ext cx="7772400" cy="864096"/>
          </a:xfrm>
        </p:spPr>
        <p:txBody>
          <a:bodyPr/>
          <a:lstStyle/>
          <a:p>
            <a:pPr algn="ctr"/>
            <a:r>
              <a:rPr lang="en-AU" dirty="0" smtClean="0">
                <a:solidFill>
                  <a:srgbClr val="FF0000"/>
                </a:solidFill>
                <a:latin typeface="Arial Black" pitchFamily="34" charset="0"/>
              </a:rPr>
              <a:t>Lest we forget</a:t>
            </a:r>
            <a:endParaRPr lang="en-AU" dirty="0">
              <a:solidFill>
                <a:srgbClr val="FF0000"/>
              </a:solidFill>
              <a:latin typeface="Arial Black" pitchFamily="34" charset="0"/>
            </a:endParaRPr>
          </a:p>
        </p:txBody>
      </p:sp>
      <p:pic>
        <p:nvPicPr>
          <p:cNvPr id="25602" name="Picture 2" descr="Image result for anzac day ode of remembrance"/>
          <p:cNvPicPr>
            <a:picLocks noChangeAspect="1" noChangeArrowheads="1"/>
          </p:cNvPicPr>
          <p:nvPr/>
        </p:nvPicPr>
        <p:blipFill>
          <a:blip r:embed="rId4" cstate="print"/>
          <a:srcRect/>
          <a:stretch>
            <a:fillRect/>
          </a:stretch>
        </p:blipFill>
        <p:spPr bwMode="auto">
          <a:xfrm>
            <a:off x="323528" y="1124744"/>
            <a:ext cx="4780201" cy="3312368"/>
          </a:xfrm>
          <a:prstGeom prst="rect">
            <a:avLst/>
          </a:prstGeom>
          <a:noFill/>
        </p:spPr>
      </p:pic>
      <p:pic>
        <p:nvPicPr>
          <p:cNvPr id="5" name="Picture 4" descr="Service Beersheva.jpg"/>
          <p:cNvPicPr>
            <a:picLocks noChangeAspect="1"/>
          </p:cNvPicPr>
          <p:nvPr/>
        </p:nvPicPr>
        <p:blipFill>
          <a:blip r:embed="rId5" cstate="print"/>
          <a:stretch>
            <a:fillRect/>
          </a:stretch>
        </p:blipFill>
        <p:spPr>
          <a:xfrm>
            <a:off x="6156176" y="3068960"/>
            <a:ext cx="2733768" cy="3645024"/>
          </a:xfrm>
          <a:prstGeom prst="rect">
            <a:avLst/>
          </a:prstGeom>
        </p:spPr>
      </p:pic>
      <p:pic>
        <p:nvPicPr>
          <p:cNvPr id="3" name="Picture 2" descr="ch 14 90th anniv parade 30%.jpg"/>
          <p:cNvPicPr>
            <a:picLocks noChangeAspect="1"/>
          </p:cNvPicPr>
          <p:nvPr/>
        </p:nvPicPr>
        <p:blipFill>
          <a:blip r:embed="rId6" cstate="print"/>
          <a:stretch>
            <a:fillRect/>
          </a:stretch>
        </p:blipFill>
        <p:spPr>
          <a:xfrm>
            <a:off x="5148064" y="1196752"/>
            <a:ext cx="3275856" cy="24568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FF0000"/>
                </a:solidFill>
                <a:latin typeface="Arial Black" pitchFamily="34" charset="0"/>
              </a:rPr>
              <a:t>The Toll of World War 1</a:t>
            </a:r>
            <a:endParaRPr lang="en-AU" dirty="0">
              <a:solidFill>
                <a:srgbClr val="FF0000"/>
              </a:solidFill>
              <a:latin typeface="Arial Black" pitchFamily="34" charset="0"/>
            </a:endParaRPr>
          </a:p>
        </p:txBody>
      </p:sp>
      <p:pic>
        <p:nvPicPr>
          <p:cNvPr id="3" name="Picture 2" descr="C:\Users\jb\Documents\Ang Share Folder\Anzac booklet\Web pics\ch 13 Cooee call.jpg"/>
          <p:cNvPicPr/>
          <p:nvPr/>
        </p:nvPicPr>
        <p:blipFill>
          <a:blip r:embed="rId3" cstate="print"/>
          <a:srcRect/>
          <a:stretch>
            <a:fillRect/>
          </a:stretch>
        </p:blipFill>
        <p:spPr bwMode="auto">
          <a:xfrm>
            <a:off x="899592" y="1700808"/>
            <a:ext cx="3775670" cy="4176464"/>
          </a:xfrm>
          <a:prstGeom prst="rect">
            <a:avLst/>
          </a:prstGeom>
          <a:noFill/>
          <a:ln w="9525">
            <a:noFill/>
            <a:miter lim="800000"/>
            <a:headEnd/>
            <a:tailEnd/>
          </a:ln>
        </p:spPr>
      </p:pic>
      <p:sp>
        <p:nvSpPr>
          <p:cNvPr id="4" name="TextBox 3"/>
          <p:cNvSpPr txBox="1"/>
          <p:nvPr/>
        </p:nvSpPr>
        <p:spPr>
          <a:xfrm>
            <a:off x="5148064" y="1628800"/>
            <a:ext cx="3528392" cy="4031873"/>
          </a:xfrm>
          <a:prstGeom prst="rect">
            <a:avLst/>
          </a:prstGeom>
          <a:noFill/>
        </p:spPr>
        <p:txBody>
          <a:bodyPr wrap="square" rtlCol="0">
            <a:spAutoFit/>
          </a:bodyPr>
          <a:lstStyle/>
          <a:p>
            <a:pPr>
              <a:buFont typeface="Arial" pitchFamily="34" charset="0"/>
              <a:buChar char="•"/>
            </a:pPr>
            <a:r>
              <a:rPr lang="en-US" sz="3200" dirty="0" smtClean="0"/>
              <a:t> 416,809 </a:t>
            </a:r>
            <a:r>
              <a:rPr lang="en-US" sz="3200" dirty="0"/>
              <a:t>men voluntarily </a:t>
            </a:r>
            <a:r>
              <a:rPr lang="en-US" sz="3200" dirty="0" smtClean="0"/>
              <a:t>enlisted</a:t>
            </a:r>
          </a:p>
          <a:p>
            <a:pPr>
              <a:buFont typeface="Arial" pitchFamily="34" charset="0"/>
              <a:buChar char="•"/>
            </a:pPr>
            <a:r>
              <a:rPr lang="en-US" sz="3200" dirty="0" smtClean="0"/>
              <a:t> 332,000 </a:t>
            </a:r>
            <a:r>
              <a:rPr lang="en-US" sz="3200" dirty="0"/>
              <a:t>served overseas.  </a:t>
            </a:r>
            <a:endParaRPr lang="en-US" sz="3200" dirty="0" smtClean="0"/>
          </a:p>
          <a:p>
            <a:pPr>
              <a:buFont typeface="Arial" pitchFamily="34" charset="0"/>
              <a:buChar char="•"/>
            </a:pPr>
            <a:r>
              <a:rPr lang="en-US" sz="3200" dirty="0" smtClean="0"/>
              <a:t> Over </a:t>
            </a:r>
            <a:r>
              <a:rPr lang="en-US" sz="3200" dirty="0"/>
              <a:t>60,000 </a:t>
            </a:r>
            <a:r>
              <a:rPr lang="en-US" sz="3200" dirty="0" smtClean="0"/>
              <a:t>died</a:t>
            </a:r>
          </a:p>
          <a:p>
            <a:pPr>
              <a:buFont typeface="Arial" pitchFamily="34" charset="0"/>
              <a:buChar char="•"/>
            </a:pPr>
            <a:r>
              <a:rPr lang="en-US" sz="3200" dirty="0" smtClean="0"/>
              <a:t> 156,000 </a:t>
            </a:r>
            <a:r>
              <a:rPr lang="en-US" sz="3200" dirty="0"/>
              <a:t>were wounded, taken prisoner or gassed.</a:t>
            </a:r>
            <a:endParaRPr lang="en-AU"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66130"/>
          </a:xfrm>
        </p:spPr>
        <p:txBody>
          <a:bodyPr/>
          <a:lstStyle/>
          <a:p>
            <a:r>
              <a:rPr lang="en-AU" dirty="0" smtClean="0">
                <a:solidFill>
                  <a:srgbClr val="FF0000"/>
                </a:solidFill>
                <a:latin typeface="Arial Black" pitchFamily="34" charset="0"/>
              </a:rPr>
              <a:t>Sinai, Palestine and Syria</a:t>
            </a:r>
            <a:endParaRPr lang="en-AU" dirty="0">
              <a:solidFill>
                <a:srgbClr val="FF0000"/>
              </a:solidFill>
              <a:latin typeface="Arial Black" pitchFamily="34" charset="0"/>
            </a:endParaRPr>
          </a:p>
        </p:txBody>
      </p:sp>
      <p:sp>
        <p:nvSpPr>
          <p:cNvPr id="3" name="TextBox 2"/>
          <p:cNvSpPr txBox="1"/>
          <p:nvPr/>
        </p:nvSpPr>
        <p:spPr>
          <a:xfrm>
            <a:off x="6300192" y="1700808"/>
            <a:ext cx="2520280" cy="4185761"/>
          </a:xfrm>
          <a:prstGeom prst="rect">
            <a:avLst/>
          </a:prstGeom>
          <a:noFill/>
        </p:spPr>
        <p:txBody>
          <a:bodyPr wrap="square" rtlCol="0">
            <a:spAutoFit/>
          </a:bodyPr>
          <a:lstStyle/>
          <a:p>
            <a:r>
              <a:rPr lang="en-US" sz="2800" dirty="0"/>
              <a:t>32,000 men and 40,000 horses participated in the Palestinian campaign </a:t>
            </a:r>
            <a:endParaRPr lang="en-US" sz="2800" dirty="0" smtClean="0"/>
          </a:p>
          <a:p>
            <a:endParaRPr lang="en-US" sz="1400" dirty="0" smtClean="0"/>
          </a:p>
          <a:p>
            <a:r>
              <a:rPr lang="en-AU" sz="2800" dirty="0" smtClean="0"/>
              <a:t>1,394 died </a:t>
            </a:r>
            <a:r>
              <a:rPr lang="en-AU" sz="2800" dirty="0"/>
              <a:t>from injuries or disease and 4,851 </a:t>
            </a:r>
            <a:r>
              <a:rPr lang="en-AU" sz="2800" dirty="0" smtClean="0"/>
              <a:t>were wounded</a:t>
            </a:r>
            <a:r>
              <a:rPr lang="en-AU" sz="2800" dirty="0"/>
              <a:t>.</a:t>
            </a:r>
          </a:p>
        </p:txBody>
      </p:sp>
      <p:pic>
        <p:nvPicPr>
          <p:cNvPr id="4" name="Picture 3" descr="ch 6 AWM B01619 march to Jerus pd.jpg"/>
          <p:cNvPicPr>
            <a:picLocks noChangeAspect="1"/>
          </p:cNvPicPr>
          <p:nvPr/>
        </p:nvPicPr>
        <p:blipFill>
          <a:blip r:embed="rId3" cstate="print"/>
          <a:stretch>
            <a:fillRect/>
          </a:stretch>
        </p:blipFill>
        <p:spPr>
          <a:xfrm>
            <a:off x="395536" y="1772816"/>
            <a:ext cx="5770857" cy="41387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94122"/>
          </a:xfrm>
        </p:spPr>
        <p:txBody>
          <a:bodyPr/>
          <a:lstStyle/>
          <a:p>
            <a:pPr algn="ctr"/>
            <a:r>
              <a:rPr lang="en-AU" dirty="0" smtClean="0">
                <a:solidFill>
                  <a:srgbClr val="FF0000"/>
                </a:solidFill>
                <a:latin typeface="Arial Black" pitchFamily="34" charset="0"/>
              </a:rPr>
              <a:t>Sacrifice – John Simpson</a:t>
            </a:r>
            <a:endParaRPr lang="en-AU" dirty="0">
              <a:solidFill>
                <a:srgbClr val="FF0000"/>
              </a:solidFill>
              <a:latin typeface="Arial Black" pitchFamily="34" charset="0"/>
            </a:endParaRPr>
          </a:p>
        </p:txBody>
      </p:sp>
      <p:pic>
        <p:nvPicPr>
          <p:cNvPr id="3" name="Picture 2" descr="C:\Users\jb\Documents\Ang Share Folder\Anzac booklet\Pics for book\ch 12 Simpson's grave.jpg"/>
          <p:cNvPicPr/>
          <p:nvPr/>
        </p:nvPicPr>
        <p:blipFill>
          <a:blip r:embed="rId3" cstate="print"/>
          <a:srcRect/>
          <a:stretch>
            <a:fillRect/>
          </a:stretch>
        </p:blipFill>
        <p:spPr bwMode="auto">
          <a:xfrm>
            <a:off x="4860032" y="1916832"/>
            <a:ext cx="3816424" cy="3672408"/>
          </a:xfrm>
          <a:prstGeom prst="rect">
            <a:avLst/>
          </a:prstGeom>
          <a:noFill/>
          <a:ln w="9525">
            <a:noFill/>
            <a:miter lim="800000"/>
            <a:headEnd/>
            <a:tailEnd/>
          </a:ln>
        </p:spPr>
      </p:pic>
      <p:pic>
        <p:nvPicPr>
          <p:cNvPr id="4" name="Picture 3" descr="Simpson_and_the_donkey.jpg"/>
          <p:cNvPicPr>
            <a:picLocks noChangeAspect="1"/>
          </p:cNvPicPr>
          <p:nvPr/>
        </p:nvPicPr>
        <p:blipFill>
          <a:blip r:embed="rId4" cstate="print"/>
          <a:stretch>
            <a:fillRect/>
          </a:stretch>
        </p:blipFill>
        <p:spPr>
          <a:xfrm>
            <a:off x="1115617" y="1556792"/>
            <a:ext cx="3024336" cy="47119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AU" dirty="0" err="1" smtClean="0">
                <a:solidFill>
                  <a:srgbClr val="FF0000"/>
                </a:solidFill>
                <a:latin typeface="Arial Black" pitchFamily="34" charset="0"/>
              </a:rPr>
              <a:t>Tibbie</a:t>
            </a:r>
            <a:r>
              <a:rPr lang="en-AU" dirty="0" smtClean="0">
                <a:solidFill>
                  <a:srgbClr val="FF0000"/>
                </a:solidFill>
                <a:latin typeface="Arial Black" pitchFamily="34" charset="0"/>
              </a:rPr>
              <a:t> Cotter – Aust cricketer</a:t>
            </a:r>
            <a:endParaRPr lang="en-AU" dirty="0">
              <a:solidFill>
                <a:srgbClr val="FF0000"/>
              </a:solidFill>
              <a:latin typeface="Arial Black" pitchFamily="34" charset="0"/>
            </a:endParaRPr>
          </a:p>
        </p:txBody>
      </p:sp>
      <p:pic>
        <p:nvPicPr>
          <p:cNvPr id="3" name="Picture 2" descr="ch 5 AWM P04366.001 Tibby Cotter pd.jpg"/>
          <p:cNvPicPr>
            <a:picLocks noChangeAspect="1"/>
          </p:cNvPicPr>
          <p:nvPr/>
        </p:nvPicPr>
        <p:blipFill>
          <a:blip r:embed="rId3" cstate="print"/>
          <a:stretch>
            <a:fillRect/>
          </a:stretch>
        </p:blipFill>
        <p:spPr>
          <a:xfrm>
            <a:off x="395536" y="1484784"/>
            <a:ext cx="4696573" cy="4608512"/>
          </a:xfrm>
          <a:prstGeom prst="rect">
            <a:avLst/>
          </a:prstGeom>
        </p:spPr>
      </p:pic>
      <p:sp>
        <p:nvSpPr>
          <p:cNvPr id="4" name="TextBox 3"/>
          <p:cNvSpPr txBox="1"/>
          <p:nvPr/>
        </p:nvSpPr>
        <p:spPr>
          <a:xfrm>
            <a:off x="5076056" y="1556793"/>
            <a:ext cx="4067944" cy="1446550"/>
          </a:xfrm>
          <a:prstGeom prst="rect">
            <a:avLst/>
          </a:prstGeom>
          <a:noFill/>
        </p:spPr>
        <p:txBody>
          <a:bodyPr wrap="square" rtlCol="0">
            <a:spAutoFit/>
          </a:bodyPr>
          <a:lstStyle/>
          <a:p>
            <a:r>
              <a:rPr lang="en-AU" sz="4400" dirty="0" smtClean="0"/>
              <a:t>Cotter died at the Battle of Beersheba</a:t>
            </a:r>
            <a:endParaRPr lang="en-AU" sz="4400" dirty="0"/>
          </a:p>
        </p:txBody>
      </p:sp>
      <p:pic>
        <p:nvPicPr>
          <p:cNvPr id="7169" name="Picture 1" descr="C:\Users\Jill\Documents\Share File\Anzac booklet\Pics for book\Cotter's grave.jpg"/>
          <p:cNvPicPr>
            <a:picLocks noChangeAspect="1" noChangeArrowheads="1"/>
          </p:cNvPicPr>
          <p:nvPr/>
        </p:nvPicPr>
        <p:blipFill>
          <a:blip r:embed="rId4" cstate="print"/>
          <a:srcRect/>
          <a:stretch>
            <a:fillRect/>
          </a:stretch>
        </p:blipFill>
        <p:spPr bwMode="auto">
          <a:xfrm>
            <a:off x="6084168" y="2924944"/>
            <a:ext cx="1902757" cy="37444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50106"/>
          </a:xfrm>
        </p:spPr>
        <p:txBody>
          <a:bodyPr>
            <a:normAutofit fontScale="90000"/>
          </a:bodyPr>
          <a:lstStyle/>
          <a:p>
            <a:r>
              <a:rPr lang="en-AU" dirty="0" smtClean="0">
                <a:solidFill>
                  <a:srgbClr val="FF0000"/>
                </a:solidFill>
                <a:latin typeface="Arial Black" pitchFamily="34" charset="0"/>
              </a:rPr>
              <a:t>Michael Shanahan lost a leg</a:t>
            </a:r>
            <a:endParaRPr lang="en-AU" dirty="0">
              <a:solidFill>
                <a:srgbClr val="FF0000"/>
              </a:solidFill>
              <a:latin typeface="Arial Black" pitchFamily="34" charset="0"/>
            </a:endParaRPr>
          </a:p>
        </p:txBody>
      </p:sp>
      <p:sp>
        <p:nvSpPr>
          <p:cNvPr id="3" name="TextBox 2"/>
          <p:cNvSpPr txBox="1"/>
          <p:nvPr/>
        </p:nvSpPr>
        <p:spPr>
          <a:xfrm>
            <a:off x="5868144" y="1340768"/>
            <a:ext cx="2592288" cy="5016758"/>
          </a:xfrm>
          <a:prstGeom prst="rect">
            <a:avLst/>
          </a:prstGeom>
          <a:noFill/>
        </p:spPr>
        <p:txBody>
          <a:bodyPr wrap="square" rtlCol="0">
            <a:spAutoFit/>
          </a:bodyPr>
          <a:lstStyle/>
          <a:p>
            <a:r>
              <a:rPr lang="en-US" sz="3200" dirty="0"/>
              <a:t>Many of those who did return came home with physical, mental or emotional scars that remained with them for the rest of their lives.</a:t>
            </a:r>
            <a:endParaRPr lang="en-AU" sz="3200" dirty="0"/>
          </a:p>
        </p:txBody>
      </p:sp>
      <p:pic>
        <p:nvPicPr>
          <p:cNvPr id="4" name="Picture 3" descr="ch 3 AWM P03088.008 Shanahan pd.jpg"/>
          <p:cNvPicPr>
            <a:picLocks noChangeAspect="1"/>
          </p:cNvPicPr>
          <p:nvPr/>
        </p:nvPicPr>
        <p:blipFill>
          <a:blip r:embed="rId3" cstate="print"/>
          <a:stretch>
            <a:fillRect/>
          </a:stretch>
        </p:blipFill>
        <p:spPr>
          <a:xfrm>
            <a:off x="467544" y="1772816"/>
            <a:ext cx="4952840" cy="42630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FF0000"/>
                </a:solidFill>
                <a:latin typeface="Arial Black" pitchFamily="34" charset="0"/>
              </a:rPr>
              <a:t>Lt Gen Sir John Monash</a:t>
            </a:r>
            <a:endParaRPr lang="en-AU" dirty="0">
              <a:solidFill>
                <a:srgbClr val="FF0000"/>
              </a:solidFill>
              <a:latin typeface="Arial Black" pitchFamily="34" charset="0"/>
            </a:endParaRPr>
          </a:p>
        </p:txBody>
      </p:sp>
      <p:pic>
        <p:nvPicPr>
          <p:cNvPr id="3" name="irc_mi" descr="http://www.2gb.com/sites/default/files/field/image/20150422/730682-30312094-6882-11e4-8235-0001a6f26b34.jpg">
            <a:hlinkClick r:id="rId3"/>
          </p:cNvPr>
          <p:cNvPicPr/>
          <p:nvPr/>
        </p:nvPicPr>
        <p:blipFill>
          <a:blip r:embed="rId4" cstate="print"/>
          <a:srcRect/>
          <a:stretch>
            <a:fillRect/>
          </a:stretch>
        </p:blipFill>
        <p:spPr bwMode="auto">
          <a:xfrm>
            <a:off x="683568" y="1556792"/>
            <a:ext cx="3888432" cy="2304256"/>
          </a:xfrm>
          <a:prstGeom prst="rect">
            <a:avLst/>
          </a:prstGeom>
          <a:noFill/>
          <a:ln w="9525">
            <a:noFill/>
            <a:miter lim="800000"/>
            <a:headEnd/>
            <a:tailEnd/>
          </a:ln>
        </p:spPr>
      </p:pic>
      <p:sp>
        <p:nvSpPr>
          <p:cNvPr id="5" name="Rectangle 4"/>
          <p:cNvSpPr/>
          <p:nvPr/>
        </p:nvSpPr>
        <p:spPr>
          <a:xfrm>
            <a:off x="5364088" y="1556793"/>
            <a:ext cx="3168352" cy="4893647"/>
          </a:xfrm>
          <a:prstGeom prst="rect">
            <a:avLst/>
          </a:prstGeom>
        </p:spPr>
        <p:txBody>
          <a:bodyPr wrap="square">
            <a:spAutoFit/>
          </a:bodyPr>
          <a:lstStyle/>
          <a:p>
            <a:pPr>
              <a:buFont typeface="Arial" pitchFamily="34" charset="0"/>
              <a:buChar char="•"/>
            </a:pPr>
            <a:r>
              <a:rPr lang="en-US" sz="2400" dirty="0"/>
              <a:t>Vice Chancellor of the University of </a:t>
            </a:r>
            <a:r>
              <a:rPr lang="en-US" sz="2400" dirty="0" smtClean="0"/>
              <a:t>Melbourne </a:t>
            </a:r>
          </a:p>
          <a:p>
            <a:pPr>
              <a:buFont typeface="Arial" pitchFamily="34" charset="0"/>
              <a:buChar char="•"/>
            </a:pPr>
            <a:r>
              <a:rPr lang="en-US" sz="2400" dirty="0" smtClean="0"/>
              <a:t>Head </a:t>
            </a:r>
            <a:r>
              <a:rPr lang="en-US" sz="2400" dirty="0"/>
              <a:t>of the State Electricity Commission (he was an </a:t>
            </a:r>
            <a:r>
              <a:rPr lang="en-US" sz="2400" dirty="0" smtClean="0"/>
              <a:t>engineer)</a:t>
            </a:r>
          </a:p>
          <a:p>
            <a:pPr>
              <a:buFont typeface="Arial" pitchFamily="34" charset="0"/>
              <a:buChar char="•"/>
            </a:pPr>
            <a:r>
              <a:rPr lang="en-US" sz="2400" dirty="0" smtClean="0"/>
              <a:t>Founding </a:t>
            </a:r>
            <a:r>
              <a:rPr lang="en-US" sz="2400" dirty="0"/>
              <a:t>member of the </a:t>
            </a:r>
            <a:r>
              <a:rPr lang="en-US" sz="2400" dirty="0" smtClean="0"/>
              <a:t>first </a:t>
            </a:r>
            <a:r>
              <a:rPr lang="en-US" sz="2400" dirty="0"/>
              <a:t>Rotary Club of </a:t>
            </a:r>
            <a:r>
              <a:rPr lang="en-US" sz="2400" dirty="0" smtClean="0"/>
              <a:t>Melbourne </a:t>
            </a:r>
          </a:p>
          <a:p>
            <a:pPr>
              <a:buFont typeface="Arial" pitchFamily="34" charset="0"/>
              <a:buChar char="•"/>
            </a:pPr>
            <a:r>
              <a:rPr lang="en-US" sz="2400" dirty="0" smtClean="0"/>
              <a:t>President </a:t>
            </a:r>
            <a:r>
              <a:rPr lang="en-US" sz="2400" dirty="0"/>
              <a:t>of the Zionist Federation of Australia </a:t>
            </a:r>
            <a:endParaRPr lang="en-US" sz="2400" dirty="0" smtClean="0"/>
          </a:p>
          <a:p>
            <a:pPr>
              <a:buFont typeface="Arial" pitchFamily="34" charset="0"/>
              <a:buChar char="•"/>
            </a:pPr>
            <a:r>
              <a:rPr lang="en-US" sz="2400" dirty="0" err="1" smtClean="0"/>
              <a:t>Organised</a:t>
            </a:r>
            <a:r>
              <a:rPr lang="en-US" sz="2400" dirty="0" smtClean="0"/>
              <a:t> the planning of the Shrine of Remembrance</a:t>
            </a:r>
            <a:endParaRPr lang="en-AU" sz="2400" dirty="0"/>
          </a:p>
        </p:txBody>
      </p:sp>
      <p:pic>
        <p:nvPicPr>
          <p:cNvPr id="14338" name="Picture 2" descr="Image result for shrine of remembrance melbourne greater Love"/>
          <p:cNvPicPr>
            <a:picLocks noChangeAspect="1" noChangeArrowheads="1"/>
          </p:cNvPicPr>
          <p:nvPr/>
        </p:nvPicPr>
        <p:blipFill>
          <a:blip r:embed="rId5" cstate="print"/>
          <a:srcRect/>
          <a:stretch>
            <a:fillRect/>
          </a:stretch>
        </p:blipFill>
        <p:spPr bwMode="auto">
          <a:xfrm>
            <a:off x="1187624" y="4005064"/>
            <a:ext cx="2857500" cy="23241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FF0000"/>
                </a:solidFill>
                <a:latin typeface="Arial Black" pitchFamily="34" charset="0"/>
              </a:rPr>
              <a:t>Sir Harry </a:t>
            </a:r>
            <a:r>
              <a:rPr lang="en-AU" dirty="0" err="1" smtClean="0">
                <a:solidFill>
                  <a:srgbClr val="FF0000"/>
                </a:solidFill>
                <a:latin typeface="Arial Black" pitchFamily="34" charset="0"/>
              </a:rPr>
              <a:t>Chauvel</a:t>
            </a:r>
            <a:endParaRPr lang="en-AU" dirty="0">
              <a:solidFill>
                <a:srgbClr val="FF0000"/>
              </a:solidFill>
              <a:latin typeface="Arial Black" pitchFamily="34" charset="0"/>
            </a:endParaRPr>
          </a:p>
        </p:txBody>
      </p:sp>
      <p:pic>
        <p:nvPicPr>
          <p:cNvPr id="3" name="Picture 2" descr="C:\Users\jb\Documents\Ang Share Folder\Anzac booklet\Web pics\Chauvel J06708 Portrait McInnis.jpg"/>
          <p:cNvPicPr/>
          <p:nvPr/>
        </p:nvPicPr>
        <p:blipFill>
          <a:blip r:embed="rId3" cstate="print"/>
          <a:srcRect/>
          <a:stretch>
            <a:fillRect/>
          </a:stretch>
        </p:blipFill>
        <p:spPr bwMode="auto">
          <a:xfrm>
            <a:off x="755576" y="1916832"/>
            <a:ext cx="4026743" cy="4392488"/>
          </a:xfrm>
          <a:prstGeom prst="rect">
            <a:avLst/>
          </a:prstGeom>
          <a:noFill/>
          <a:ln w="9525">
            <a:noFill/>
            <a:miter lim="800000"/>
            <a:headEnd/>
            <a:tailEnd/>
          </a:ln>
        </p:spPr>
      </p:pic>
      <p:sp>
        <p:nvSpPr>
          <p:cNvPr id="4" name="TextBox 3"/>
          <p:cNvSpPr txBox="1"/>
          <p:nvPr/>
        </p:nvSpPr>
        <p:spPr>
          <a:xfrm>
            <a:off x="5004049" y="1844824"/>
            <a:ext cx="3888432" cy="4401205"/>
          </a:xfrm>
          <a:prstGeom prst="rect">
            <a:avLst/>
          </a:prstGeom>
          <a:noFill/>
        </p:spPr>
        <p:txBody>
          <a:bodyPr wrap="square" rtlCol="0">
            <a:spAutoFit/>
          </a:bodyPr>
          <a:lstStyle/>
          <a:p>
            <a:pPr>
              <a:buFont typeface="Arial" pitchFamily="34" charset="0"/>
              <a:buChar char="•"/>
            </a:pPr>
            <a:r>
              <a:rPr lang="en-US" sz="2800" dirty="0" smtClean="0"/>
              <a:t>Appointed </a:t>
            </a:r>
            <a:r>
              <a:rPr lang="en-US" sz="2800" dirty="0"/>
              <a:t>Inspector General – the nation’s top army </a:t>
            </a:r>
            <a:r>
              <a:rPr lang="en-US" sz="2800" dirty="0" smtClean="0"/>
              <a:t>position</a:t>
            </a:r>
          </a:p>
          <a:p>
            <a:pPr>
              <a:buFont typeface="Arial" pitchFamily="34" charset="0"/>
              <a:buChar char="•"/>
            </a:pPr>
            <a:r>
              <a:rPr lang="en-AU" sz="2800" dirty="0" smtClean="0"/>
              <a:t>Campaigned </a:t>
            </a:r>
            <a:r>
              <a:rPr lang="en-AU" sz="2800" dirty="0"/>
              <a:t>for veterans </a:t>
            </a:r>
            <a:r>
              <a:rPr lang="en-AU" sz="2800" dirty="0" smtClean="0"/>
              <a:t>causes </a:t>
            </a:r>
          </a:p>
          <a:p>
            <a:pPr>
              <a:buFont typeface="Arial" pitchFamily="34" charset="0"/>
              <a:buChar char="•"/>
            </a:pPr>
            <a:r>
              <a:rPr lang="en-AU" sz="2800" dirty="0" smtClean="0"/>
              <a:t>On </a:t>
            </a:r>
            <a:r>
              <a:rPr lang="en-AU" sz="2800" dirty="0"/>
              <a:t>the committees for the Australian and Victorian War Memorials, the Red Cross and Young Men’s Christian Association.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FF0000"/>
                </a:solidFill>
                <a:latin typeface="Arial Black" pitchFamily="34" charset="0"/>
              </a:rPr>
              <a:t>Monash</a:t>
            </a:r>
            <a:endParaRPr lang="en-AU" dirty="0">
              <a:solidFill>
                <a:srgbClr val="FF0000"/>
              </a:solidFill>
              <a:latin typeface="Arial Black" pitchFamily="34" charset="0"/>
            </a:endParaRPr>
          </a:p>
        </p:txBody>
      </p:sp>
      <p:sp>
        <p:nvSpPr>
          <p:cNvPr id="3" name="Rectangle 2"/>
          <p:cNvSpPr/>
          <p:nvPr/>
        </p:nvSpPr>
        <p:spPr>
          <a:xfrm>
            <a:off x="5508104" y="1484784"/>
            <a:ext cx="3240360" cy="4401205"/>
          </a:xfrm>
          <a:prstGeom prst="rect">
            <a:avLst/>
          </a:prstGeom>
        </p:spPr>
        <p:txBody>
          <a:bodyPr wrap="square">
            <a:spAutoFit/>
          </a:bodyPr>
          <a:lstStyle/>
          <a:p>
            <a:r>
              <a:rPr lang="en-US" sz="2800" dirty="0" smtClean="0"/>
              <a:t>“It </a:t>
            </a:r>
            <a:r>
              <a:rPr lang="en-US" sz="2800" dirty="0"/>
              <a:t>was on this day, seven years ago, just as day was breaking, that the soldiers of Australia and New Zealand stormed the beetling cliffs of Gallipoli, and in so doing, </a:t>
            </a:r>
            <a:r>
              <a:rPr lang="en-US" sz="2800" i="1" dirty="0"/>
              <a:t>founded the tradition of the Australian </a:t>
            </a:r>
            <a:r>
              <a:rPr lang="en-US" sz="2800" i="1" dirty="0" smtClean="0"/>
              <a:t>nation”.</a:t>
            </a:r>
            <a:r>
              <a:rPr lang="en-US" sz="2800" dirty="0" smtClean="0"/>
              <a:t> – </a:t>
            </a:r>
            <a:r>
              <a:rPr lang="en-US" sz="2800" dirty="0" err="1" smtClean="0"/>
              <a:t>Monash</a:t>
            </a:r>
            <a:r>
              <a:rPr lang="en-US" sz="2800" dirty="0" smtClean="0"/>
              <a:t> 1922</a:t>
            </a:r>
            <a:endParaRPr lang="en-AU" sz="2800" dirty="0"/>
          </a:p>
        </p:txBody>
      </p:sp>
      <p:pic>
        <p:nvPicPr>
          <p:cNvPr id="3074" name="Picture 2" descr="Anzac Beach, Gallipoli. 1915. Looking north along Anzac Cove after Anzac Corps had landed and members were settling in on the slopes of the hills."/>
          <p:cNvPicPr>
            <a:picLocks noChangeAspect="1" noChangeArrowheads="1"/>
          </p:cNvPicPr>
          <p:nvPr/>
        </p:nvPicPr>
        <p:blipFill>
          <a:blip r:embed="rId3" cstate="print"/>
          <a:srcRect/>
          <a:stretch>
            <a:fillRect/>
          </a:stretch>
        </p:blipFill>
        <p:spPr bwMode="auto">
          <a:xfrm>
            <a:off x="179512" y="1772816"/>
            <a:ext cx="5120569" cy="396044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601</TotalTime>
  <Words>690</Words>
  <Application>Microsoft Office PowerPoint</Application>
  <PresentationFormat>On-screen Show (4:3)</PresentationFormat>
  <Paragraphs>72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Equity</vt:lpstr>
      <vt:lpstr>ANZACs and AUSTRALIAN IDENTITY</vt:lpstr>
      <vt:lpstr>The Toll of World War 1</vt:lpstr>
      <vt:lpstr>Sinai, Palestine and Syria</vt:lpstr>
      <vt:lpstr>Sacrifice – John Simpson</vt:lpstr>
      <vt:lpstr>Tibbie Cotter – Aust cricketer</vt:lpstr>
      <vt:lpstr>Michael Shanahan lost a leg</vt:lpstr>
      <vt:lpstr>Lt Gen Sir John Monash</vt:lpstr>
      <vt:lpstr>Sir Harry Chauvel</vt:lpstr>
      <vt:lpstr>Monash</vt:lpstr>
      <vt:lpstr>Paul Keating</vt:lpstr>
      <vt:lpstr>Tony Abbott</vt:lpstr>
      <vt:lpstr>ANZAC Day crowds</vt:lpstr>
      <vt:lpstr>Light Horse statue – Be’er Sheva</vt:lpstr>
      <vt:lpstr>Lest we forget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ANZACs and AUSTRALIAN IDENTITY</dc:title>
  <dc:creator>Jill</dc:creator>
  <cp:lastModifiedBy>Jill</cp:lastModifiedBy>
  <cp:revision>13</cp:revision>
  <dcterms:created xsi:type="dcterms:W3CDTF">2017-01-11T10:32:46Z</dcterms:created>
  <dcterms:modified xsi:type="dcterms:W3CDTF">2018-05-30T10:58:14Z</dcterms:modified>
</cp:coreProperties>
</file>