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1" r:id="rId2"/>
    <p:sldId id="262" r:id="rId3"/>
    <p:sldId id="256" r:id="rId4"/>
    <p:sldId id="263" r:id="rId5"/>
    <p:sldId id="265" r:id="rId6"/>
    <p:sldId id="257" r:id="rId7"/>
    <p:sldId id="266" r:id="rId8"/>
    <p:sldId id="258" r:id="rId9"/>
    <p:sldId id="264" r:id="rId10"/>
    <p:sldId id="259"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ACB26-98CD-4149-901C-CB0F38AA35FE}" type="datetimeFigureOut">
              <a:rPr lang="en-AU" smtClean="0"/>
              <a:t>16/01/2017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275B5-BA69-4845-8E25-59A8BAE39153}"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wm.gov.au/collection/J0249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wm.gov.au/collection/B0036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wm.gov.au/collection/B0002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wm.gov.au/collection/B0266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wm.gov.au/collection/B0023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wm.gov.au/collection/B0025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zhistory.net.nz/media/photo/palestine-campaign-1917-18-ma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wm.gov.au/collection/B00253B"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Light Horse commemorative statue - Photo J Curry</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Arab troops arriving at the Governor’s residence for the surrender of Damascus – Australian War Memorial </a:t>
            </a:r>
            <a:r>
              <a:rPr lang="en-AU" sz="1200" u="sng" kern="1200" dirty="0" smtClean="0">
                <a:solidFill>
                  <a:schemeClr val="tx1"/>
                </a:solidFill>
                <a:latin typeface="+mn-lt"/>
                <a:ea typeface="+mn-ea"/>
                <a:cs typeface="+mn-cs"/>
                <a:hlinkClick r:id="rId3"/>
              </a:rPr>
              <a:t>https://www.awm.gov.au/collection/J02491/</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Turkish prisoner of war hospital, </a:t>
            </a:r>
            <a:r>
              <a:rPr lang="en-AU" sz="1200" kern="1200" dirty="0" err="1" smtClean="0">
                <a:solidFill>
                  <a:schemeClr val="tx1"/>
                </a:solidFill>
                <a:latin typeface="+mn-lt"/>
                <a:ea typeface="+mn-ea"/>
                <a:cs typeface="+mn-cs"/>
              </a:rPr>
              <a:t>Kaukab</a:t>
            </a:r>
            <a:r>
              <a:rPr lang="en-AU" sz="1200" kern="1200" dirty="0" smtClean="0">
                <a:solidFill>
                  <a:schemeClr val="tx1"/>
                </a:solidFill>
                <a:latin typeface="+mn-lt"/>
                <a:ea typeface="+mn-ea"/>
                <a:cs typeface="+mn-cs"/>
              </a:rPr>
              <a:t>, Damascus  </a:t>
            </a:r>
            <a:r>
              <a:rPr lang="en-AU" sz="1200" u="sng" kern="1200" dirty="0" smtClean="0">
                <a:solidFill>
                  <a:schemeClr val="tx1"/>
                </a:solidFill>
                <a:latin typeface="+mn-lt"/>
                <a:ea typeface="+mn-ea"/>
                <a:cs typeface="+mn-cs"/>
                <a:hlinkClick r:id="rId3"/>
              </a:rPr>
              <a:t>https://www.awm.gov.au/collection/B00364</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11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Pontoon bridge over Jordan River - </a:t>
            </a:r>
            <a:r>
              <a:rPr lang="en-AU" sz="1200" u="sng" kern="1200" dirty="0" smtClean="0">
                <a:solidFill>
                  <a:schemeClr val="tx1"/>
                </a:solidFill>
                <a:latin typeface="+mn-lt"/>
                <a:ea typeface="+mn-ea"/>
                <a:cs typeface="+mn-cs"/>
                <a:hlinkClick r:id="rId3"/>
              </a:rPr>
              <a:t>https://www.awm.gov.au/collection/B00029</a:t>
            </a:r>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Dummy horses used to fool German aircraft – Australian War Memorial </a:t>
            </a:r>
          </a:p>
          <a:p>
            <a:r>
              <a:rPr lang="en-AU" sz="1200" u="sng" kern="1200" dirty="0" smtClean="0">
                <a:solidFill>
                  <a:schemeClr val="tx1"/>
                </a:solidFill>
                <a:latin typeface="+mn-lt"/>
                <a:ea typeface="+mn-ea"/>
                <a:cs typeface="+mn-cs"/>
                <a:hlinkClick r:id="rId3"/>
              </a:rPr>
              <a:t>https://www.awm.gov.au/collection/B02667/</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9</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LH regiment Jordan Valley near Jericho </a:t>
            </a:r>
            <a:r>
              <a:rPr lang="en-AU" sz="1200" u="sng" kern="1200" dirty="0" smtClean="0">
                <a:solidFill>
                  <a:schemeClr val="tx1"/>
                </a:solidFill>
                <a:latin typeface="+mn-lt"/>
                <a:ea typeface="+mn-ea"/>
                <a:cs typeface="+mn-cs"/>
                <a:hlinkClick r:id="rId3"/>
              </a:rPr>
              <a:t>https://www.awm.gov.au/collection/B00236</a:t>
            </a:r>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9th and 10th LH regiments, </a:t>
            </a:r>
            <a:r>
              <a:rPr lang="en-AU" sz="1200" kern="1200" dirty="0" err="1" smtClean="0">
                <a:solidFill>
                  <a:schemeClr val="tx1"/>
                </a:solidFill>
                <a:latin typeface="+mn-lt"/>
                <a:ea typeface="+mn-ea"/>
                <a:cs typeface="+mn-cs"/>
              </a:rPr>
              <a:t>Jenin</a:t>
            </a:r>
            <a:r>
              <a:rPr lang="en-AU" sz="1200" kern="1200" dirty="0" smtClean="0">
                <a:solidFill>
                  <a:schemeClr val="tx1"/>
                </a:solidFill>
                <a:latin typeface="+mn-lt"/>
                <a:ea typeface="+mn-ea"/>
                <a:cs typeface="+mn-cs"/>
              </a:rPr>
              <a:t> </a:t>
            </a:r>
            <a:r>
              <a:rPr lang="en-AU" sz="1200" u="sng" kern="1200" dirty="0" smtClean="0">
                <a:solidFill>
                  <a:schemeClr val="tx1"/>
                </a:solidFill>
                <a:latin typeface="+mn-lt"/>
                <a:ea typeface="+mn-ea"/>
                <a:cs typeface="+mn-cs"/>
                <a:hlinkClick r:id="rId3"/>
              </a:rPr>
              <a:t>https://www.awm.gov.au/collection/B00259</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latin typeface="+mn-lt"/>
                <a:ea typeface="+mn-ea"/>
                <a:cs typeface="+mn-cs"/>
              </a:rPr>
              <a:t>Ziv</a:t>
            </a:r>
            <a:r>
              <a:rPr lang="en-AU" sz="1200" kern="1200" dirty="0" smtClean="0">
                <a:solidFill>
                  <a:schemeClr val="tx1"/>
                </a:solidFill>
                <a:latin typeface="+mn-lt"/>
                <a:ea typeface="+mn-ea"/>
                <a:cs typeface="+mn-cs"/>
              </a:rPr>
              <a:t> </a:t>
            </a:r>
            <a:r>
              <a:rPr lang="en-AU" sz="1200" kern="1200" dirty="0" err="1" smtClean="0">
                <a:solidFill>
                  <a:schemeClr val="tx1"/>
                </a:solidFill>
                <a:latin typeface="+mn-lt"/>
                <a:ea typeface="+mn-ea"/>
                <a:cs typeface="+mn-cs"/>
              </a:rPr>
              <a:t>Ophir</a:t>
            </a:r>
            <a:r>
              <a:rPr lang="en-AU" sz="1200" kern="1200" dirty="0" smtClean="0">
                <a:solidFill>
                  <a:schemeClr val="tx1"/>
                </a:solidFill>
                <a:latin typeface="+mn-lt"/>
                <a:ea typeface="+mn-ea"/>
                <a:cs typeface="+mn-cs"/>
              </a:rPr>
              <a:t> explains about the </a:t>
            </a:r>
            <a:r>
              <a:rPr lang="en-AU" sz="1200" kern="1200" dirty="0" err="1" smtClean="0">
                <a:solidFill>
                  <a:schemeClr val="tx1"/>
                </a:solidFill>
                <a:latin typeface="+mn-lt"/>
                <a:ea typeface="+mn-ea"/>
                <a:cs typeface="+mn-cs"/>
              </a:rPr>
              <a:t>Semakh</a:t>
            </a:r>
            <a:r>
              <a:rPr lang="en-AU" sz="1200" kern="1200" dirty="0" smtClean="0">
                <a:solidFill>
                  <a:schemeClr val="tx1"/>
                </a:solidFill>
                <a:latin typeface="+mn-lt"/>
                <a:ea typeface="+mn-ea"/>
                <a:cs typeface="+mn-cs"/>
              </a:rPr>
              <a:t> railway station (behind) – Jill Curry</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Australian memorial at </a:t>
            </a:r>
            <a:r>
              <a:rPr lang="en-AU" sz="1200" kern="1200" dirty="0" err="1" smtClean="0">
                <a:solidFill>
                  <a:schemeClr val="tx1"/>
                </a:solidFill>
                <a:latin typeface="+mn-lt"/>
                <a:ea typeface="+mn-ea"/>
                <a:cs typeface="+mn-cs"/>
              </a:rPr>
              <a:t>Semakh</a:t>
            </a:r>
            <a:r>
              <a:rPr lang="en-AU" sz="1200" kern="1200" dirty="0" smtClean="0">
                <a:solidFill>
                  <a:schemeClr val="tx1"/>
                </a:solidFill>
                <a:latin typeface="+mn-lt"/>
                <a:ea typeface="+mn-ea"/>
                <a:cs typeface="+mn-cs"/>
              </a:rPr>
              <a:t> – Jill Curry</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Map – Palestine Campaign WW1 - Map produced by </a:t>
            </a:r>
            <a:r>
              <a:rPr lang="en-AU" sz="1200" kern="1200" dirty="0" err="1" smtClean="0">
                <a:solidFill>
                  <a:schemeClr val="tx1"/>
                </a:solidFill>
                <a:latin typeface="+mn-lt"/>
                <a:ea typeface="+mn-ea"/>
                <a:cs typeface="+mn-cs"/>
              </a:rPr>
              <a:t>Geographx</a:t>
            </a:r>
            <a:r>
              <a:rPr lang="en-AU" sz="1200" kern="1200" dirty="0" smtClean="0">
                <a:solidFill>
                  <a:schemeClr val="tx1"/>
                </a:solidFill>
                <a:latin typeface="+mn-lt"/>
                <a:ea typeface="+mn-ea"/>
                <a:cs typeface="+mn-cs"/>
              </a:rPr>
              <a:t> with research assistance from Damien Fenton and Caroline Lord. 'Palestine campaign 1917-18 map', </a:t>
            </a:r>
            <a:r>
              <a:rPr lang="en-AU" sz="1200" u="sng" kern="1200" dirty="0" smtClean="0">
                <a:solidFill>
                  <a:schemeClr val="tx1"/>
                </a:solidFill>
                <a:latin typeface="+mn-lt"/>
                <a:ea typeface="+mn-ea"/>
                <a:cs typeface="+mn-cs"/>
                <a:hlinkClick r:id="rId3"/>
              </a:rPr>
              <a:t>http://www.nzhistory.net.nz/media/photo/palestine-campaign-1917-18-map</a:t>
            </a:r>
            <a:r>
              <a:rPr lang="en-AU" sz="1200" kern="1200" dirty="0" smtClean="0">
                <a:solidFill>
                  <a:schemeClr val="tx1"/>
                </a:solidFill>
                <a:latin typeface="+mn-lt"/>
                <a:ea typeface="+mn-ea"/>
                <a:cs typeface="+mn-cs"/>
              </a:rPr>
              <a:t>,  (Ministry for Culture and Heritage), updated 14-Aug-2014</a:t>
            </a: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Turkish Prisoners of War, advance to Damascus - </a:t>
            </a:r>
            <a:r>
              <a:rPr lang="en-AU" sz="1200" u="sng" kern="1200" dirty="0" smtClean="0">
                <a:solidFill>
                  <a:schemeClr val="tx1"/>
                </a:solidFill>
                <a:latin typeface="+mn-lt"/>
                <a:ea typeface="+mn-ea"/>
                <a:cs typeface="+mn-cs"/>
                <a:hlinkClick r:id="rId3"/>
              </a:rPr>
              <a:t>https://www.awm.gov.au/collection/B00253B</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49275B5-BA69-4845-8E25-59A8BAE39153}" type="slidenum">
              <a:rPr lang="en-AU" smtClean="0"/>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a:lstStyle/>
          <a:p>
            <a:fld id="{1A9ABDC5-E8AC-4A22-8165-1022B21B0334}" type="slidenum">
              <a:rPr lang="en-AU" smtClean="0"/>
              <a:pPr/>
              <a:t>‹#›</a:t>
            </a:fld>
            <a:endParaRPr lang="en-AU"/>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924800" y="6416675"/>
            <a:ext cx="762000" cy="365125"/>
          </a:xfrm>
        </p:spPr>
        <p:txBody>
          <a:bodyPr/>
          <a:lstStyle/>
          <a:p>
            <a:fld id="{1A9ABDC5-E8AC-4A22-8165-1022B21B0334}"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D73DBB-09BB-4977-87C9-ECB75226DBC9}" type="datetimeFigureOut">
              <a:rPr lang="en-AU" smtClean="0"/>
              <a:pPr/>
              <a:t>16/01/2017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A9ABDC5-E8AC-4A22-8165-1022B21B0334}"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3D73DBB-09BB-4977-87C9-ECB75226DBC9}" type="datetimeFigureOut">
              <a:rPr lang="en-AU" smtClean="0"/>
              <a:pPr/>
              <a:t>16/01/2017</a:t>
            </a:fld>
            <a:endParaRPr lang="en-AU"/>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A9ABDC5-E8AC-4A22-8165-1022B21B0334}"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H Statue.JPG"/>
          <p:cNvPicPr>
            <a:picLocks noChangeAspect="1"/>
          </p:cNvPicPr>
          <p:nvPr/>
        </p:nvPicPr>
        <p:blipFill>
          <a:blip r:embed="rId3" cstate="print"/>
          <a:stretch>
            <a:fillRect/>
          </a:stretch>
        </p:blipFill>
        <p:spPr>
          <a:xfrm rot="5400000">
            <a:off x="3143250" y="857250"/>
            <a:ext cx="6858000" cy="5143500"/>
          </a:xfrm>
          <a:prstGeom prst="rect">
            <a:avLst/>
          </a:prstGeom>
        </p:spPr>
      </p:pic>
      <p:sp>
        <p:nvSpPr>
          <p:cNvPr id="3" name="TextBox 2"/>
          <p:cNvSpPr txBox="1"/>
          <p:nvPr/>
        </p:nvSpPr>
        <p:spPr>
          <a:xfrm>
            <a:off x="539552" y="548680"/>
            <a:ext cx="3168352" cy="5078313"/>
          </a:xfrm>
          <a:prstGeom prst="rect">
            <a:avLst/>
          </a:prstGeom>
          <a:noFill/>
        </p:spPr>
        <p:txBody>
          <a:bodyPr wrap="square" rtlCol="0">
            <a:spAutoFit/>
          </a:bodyPr>
          <a:lstStyle/>
          <a:p>
            <a:r>
              <a:rPr lang="en-AU" sz="5400" b="1" dirty="0" smtClean="0"/>
              <a:t>Jordan and the Great Ride</a:t>
            </a:r>
          </a:p>
          <a:p>
            <a:endParaRPr lang="en-AU" sz="5400" b="1" dirty="0" smtClean="0"/>
          </a:p>
          <a:p>
            <a:r>
              <a:rPr lang="en-AU" sz="5400" b="1" dirty="0" smtClean="0"/>
              <a:t>Lesson 4</a:t>
            </a:r>
            <a:endParaRPr lang="en-AU"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AU" dirty="0" smtClean="0">
                <a:solidFill>
                  <a:srgbClr val="FFC000"/>
                </a:solidFill>
              </a:rPr>
              <a:t>Governor’s residence - Damascus</a:t>
            </a:r>
            <a:endParaRPr lang="en-AU" dirty="0">
              <a:solidFill>
                <a:srgbClr val="FFC000"/>
              </a:solidFill>
            </a:endParaRPr>
          </a:p>
        </p:txBody>
      </p:sp>
      <p:pic>
        <p:nvPicPr>
          <p:cNvPr id="4" name="Content Placeholder 3" descr="THE KING OF HEJAZ AND HIS TROOPS MARCHING INTO DAMASCUS AT THE TIME OF THE SURRENDER OF THE CITY. 1918-10-27. (DONATED BY MR. E.S CLAYDON.)"/>
          <p:cNvPicPr>
            <a:picLocks noGrp="1"/>
          </p:cNvPicPr>
          <p:nvPr>
            <p:ph idx="1"/>
          </p:nvPr>
        </p:nvPicPr>
        <p:blipFill>
          <a:blip r:embed="rId3" cstate="print"/>
          <a:srcRect/>
          <a:stretch>
            <a:fillRect/>
          </a:stretch>
        </p:blipFill>
        <p:spPr bwMode="auto">
          <a:xfrm>
            <a:off x="0" y="1484784"/>
            <a:ext cx="9144000" cy="537321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AU" dirty="0" smtClean="0">
                <a:solidFill>
                  <a:srgbClr val="FFC000"/>
                </a:solidFill>
              </a:rPr>
              <a:t>Damascus hospital</a:t>
            </a:r>
            <a:endParaRPr lang="en-AU" dirty="0">
              <a:solidFill>
                <a:srgbClr val="FFC000"/>
              </a:solidFill>
            </a:endParaRPr>
          </a:p>
        </p:txBody>
      </p:sp>
      <p:pic>
        <p:nvPicPr>
          <p:cNvPr id="4" name="Content Placeholder 3" descr="Damascus hospital B00364.jpg"/>
          <p:cNvPicPr>
            <a:picLocks noGrp="1" noChangeAspect="1"/>
          </p:cNvPicPr>
          <p:nvPr>
            <p:ph idx="1"/>
          </p:nvPr>
        </p:nvPicPr>
        <p:blipFill>
          <a:blip r:embed="rId3" cstate="print"/>
          <a:stretch>
            <a:fillRect/>
          </a:stretch>
        </p:blipFill>
        <p:spPr>
          <a:xfrm>
            <a:off x="1" y="1268760"/>
            <a:ext cx="9144000" cy="558924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ntoon Auja Ford B00029.jpg"/>
          <p:cNvPicPr>
            <a:picLocks noChangeAspect="1"/>
          </p:cNvPicPr>
          <p:nvPr/>
        </p:nvPicPr>
        <p:blipFill>
          <a:blip r:embed="rId3" cstate="print"/>
          <a:stretch>
            <a:fillRect/>
          </a:stretch>
        </p:blipFill>
        <p:spPr>
          <a:xfrm>
            <a:off x="1" y="0"/>
            <a:ext cx="5508104" cy="6858000"/>
          </a:xfrm>
          <a:prstGeom prst="rect">
            <a:avLst/>
          </a:prstGeom>
        </p:spPr>
      </p:pic>
      <p:sp>
        <p:nvSpPr>
          <p:cNvPr id="11" name="TextBox 10"/>
          <p:cNvSpPr txBox="1"/>
          <p:nvPr/>
        </p:nvSpPr>
        <p:spPr>
          <a:xfrm>
            <a:off x="5580112" y="0"/>
            <a:ext cx="3563888" cy="4247317"/>
          </a:xfrm>
          <a:prstGeom prst="rect">
            <a:avLst/>
          </a:prstGeom>
          <a:noFill/>
        </p:spPr>
        <p:txBody>
          <a:bodyPr wrap="square" rtlCol="0">
            <a:spAutoFit/>
          </a:bodyPr>
          <a:lstStyle/>
          <a:p>
            <a:r>
              <a:rPr lang="en-AU" sz="5400" dirty="0" smtClean="0">
                <a:latin typeface="Arial Black" pitchFamily="34" charset="0"/>
              </a:rPr>
              <a:t>Pontoon bridge over Jordan river</a:t>
            </a:r>
            <a:endParaRPr lang="en-AU" sz="5400"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jb\Documents\Ang Share Folder\Anzac booklet\Web pics\ch 8 dummy horses.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0" y="0"/>
            <a:ext cx="9144000" cy="1323439"/>
          </a:xfrm>
          <a:prstGeom prst="rect">
            <a:avLst/>
          </a:prstGeom>
          <a:noFill/>
        </p:spPr>
        <p:txBody>
          <a:bodyPr wrap="square" rtlCol="0">
            <a:spAutoFit/>
          </a:bodyPr>
          <a:lstStyle/>
          <a:p>
            <a:r>
              <a:rPr lang="en-AU" sz="4000" dirty="0" smtClean="0">
                <a:latin typeface="Arial Black" pitchFamily="34" charset="0"/>
              </a:rPr>
              <a:t>Dummy horses - to confuse the bomber aircraft</a:t>
            </a:r>
            <a:endParaRPr lang="en-AU" sz="4000" dirty="0">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quadron 9th Australian Light Horse Regiment camped in the Jordan Valley near Jericho, during the summer of 1918. After the two unsuccessful raids into Gilead, it was decided to hold the western ..."/>
          <p:cNvPicPr>
            <a:picLocks noChangeAspect="1" noChangeArrowheads="1"/>
          </p:cNvPicPr>
          <p:nvPr/>
        </p:nvPicPr>
        <p:blipFill>
          <a:blip r:embed="rId3" cstate="print"/>
          <a:srcRect/>
          <a:stretch>
            <a:fillRect/>
          </a:stretch>
        </p:blipFill>
        <p:spPr bwMode="auto">
          <a:xfrm>
            <a:off x="611560" y="836712"/>
            <a:ext cx="7560840" cy="6021287"/>
          </a:xfrm>
          <a:prstGeom prst="rect">
            <a:avLst/>
          </a:prstGeom>
          <a:noFill/>
        </p:spPr>
      </p:pic>
      <p:sp>
        <p:nvSpPr>
          <p:cNvPr id="3" name="TextBox 2"/>
          <p:cNvSpPr txBox="1"/>
          <p:nvPr/>
        </p:nvSpPr>
        <p:spPr>
          <a:xfrm>
            <a:off x="899592" y="0"/>
            <a:ext cx="7488832" cy="646331"/>
          </a:xfrm>
          <a:prstGeom prst="rect">
            <a:avLst/>
          </a:prstGeom>
          <a:noFill/>
        </p:spPr>
        <p:txBody>
          <a:bodyPr wrap="square" rtlCol="0">
            <a:spAutoFit/>
          </a:bodyPr>
          <a:lstStyle/>
          <a:p>
            <a:r>
              <a:rPr lang="en-AU" sz="3600" b="1" dirty="0" smtClean="0">
                <a:latin typeface="Arial Black" pitchFamily="34" charset="0"/>
              </a:rPr>
              <a:t>9</a:t>
            </a:r>
            <a:r>
              <a:rPr lang="en-AU" sz="3600" b="1" baseline="30000" dirty="0" smtClean="0">
                <a:latin typeface="Arial Black" pitchFamily="34" charset="0"/>
              </a:rPr>
              <a:t>th</a:t>
            </a:r>
            <a:r>
              <a:rPr lang="en-AU" sz="3600" b="1" dirty="0" smtClean="0">
                <a:latin typeface="Arial Black" pitchFamily="34" charset="0"/>
              </a:rPr>
              <a:t> Light Horse Jordan Valley</a:t>
            </a:r>
            <a:endParaRPr lang="en-AU" sz="3600" b="1" dirty="0">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e town of Jenin on the morning after its capture by the 3rd Light Horse Brigade. As the Desert Mounted Corps was riding hard for the Esdraelon Plain, to get astride of the enemy's communications, ..."/>
          <p:cNvPicPr>
            <a:picLocks noChangeAspect="1" noChangeArrowheads="1"/>
          </p:cNvPicPr>
          <p:nvPr/>
        </p:nvPicPr>
        <p:blipFill>
          <a:blip r:embed="rId3" cstate="print"/>
          <a:srcRect/>
          <a:stretch>
            <a:fillRect/>
          </a:stretch>
        </p:blipFill>
        <p:spPr bwMode="auto">
          <a:xfrm>
            <a:off x="63500" y="-136525"/>
            <a:ext cx="9080500" cy="6994525"/>
          </a:xfrm>
          <a:prstGeom prst="rect">
            <a:avLst/>
          </a:prstGeom>
          <a:noFill/>
        </p:spPr>
      </p:pic>
      <p:sp>
        <p:nvSpPr>
          <p:cNvPr id="3" name="TextBox 2"/>
          <p:cNvSpPr txBox="1"/>
          <p:nvPr/>
        </p:nvSpPr>
        <p:spPr>
          <a:xfrm>
            <a:off x="683568" y="0"/>
            <a:ext cx="7992888" cy="1200329"/>
          </a:xfrm>
          <a:prstGeom prst="rect">
            <a:avLst/>
          </a:prstGeom>
          <a:noFill/>
        </p:spPr>
        <p:txBody>
          <a:bodyPr wrap="square" rtlCol="0">
            <a:spAutoFit/>
          </a:bodyPr>
          <a:lstStyle/>
          <a:p>
            <a:r>
              <a:rPr lang="en-AU" sz="3600" dirty="0" err="1" smtClean="0">
                <a:latin typeface="Arial Black" pitchFamily="34" charset="0"/>
              </a:rPr>
              <a:t>Jenin</a:t>
            </a:r>
            <a:r>
              <a:rPr lang="en-AU" sz="3600" dirty="0" smtClean="0">
                <a:latin typeface="Arial Black" pitchFamily="34" charset="0"/>
              </a:rPr>
              <a:t> – taken by 9</a:t>
            </a:r>
            <a:r>
              <a:rPr lang="en-AU" sz="3600" baseline="30000" dirty="0" smtClean="0">
                <a:latin typeface="Arial Black" pitchFamily="34" charset="0"/>
              </a:rPr>
              <a:t>th</a:t>
            </a:r>
            <a:r>
              <a:rPr lang="en-AU" sz="3600" dirty="0" smtClean="0">
                <a:latin typeface="Arial Black" pitchFamily="34" charset="0"/>
              </a:rPr>
              <a:t> and 10</a:t>
            </a:r>
            <a:r>
              <a:rPr lang="en-AU" sz="3600" baseline="30000" dirty="0" smtClean="0">
                <a:latin typeface="Arial Black" pitchFamily="34" charset="0"/>
              </a:rPr>
              <a:t>th</a:t>
            </a:r>
            <a:r>
              <a:rPr lang="en-AU" sz="3600" dirty="0" smtClean="0">
                <a:latin typeface="Arial Black" pitchFamily="34" charset="0"/>
              </a:rPr>
              <a:t> LH regiments</a:t>
            </a:r>
            <a:endParaRPr lang="en-AU" sz="3600" dirty="0">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b\Documents\Ang Share Folder\Anzac booklet\Pics for book\ch 9 Ziv at Semakh station.jpg"/>
          <p:cNvPicPr/>
          <p:nvPr/>
        </p:nvPicPr>
        <p:blipFill>
          <a:blip r:embed="rId3" cstate="print"/>
          <a:srcRect/>
          <a:stretch>
            <a:fillRect/>
          </a:stretch>
        </p:blipFill>
        <p:spPr bwMode="auto">
          <a:xfrm>
            <a:off x="0" y="0"/>
            <a:ext cx="5004048" cy="6858000"/>
          </a:xfrm>
          <a:prstGeom prst="rect">
            <a:avLst/>
          </a:prstGeom>
          <a:noFill/>
          <a:ln w="9525">
            <a:noFill/>
            <a:miter lim="800000"/>
            <a:headEnd/>
            <a:tailEnd/>
          </a:ln>
        </p:spPr>
      </p:pic>
      <p:sp>
        <p:nvSpPr>
          <p:cNvPr id="5" name="TextBox 4"/>
          <p:cNvSpPr txBox="1"/>
          <p:nvPr/>
        </p:nvSpPr>
        <p:spPr>
          <a:xfrm>
            <a:off x="5076056" y="0"/>
            <a:ext cx="4067944" cy="6001643"/>
          </a:xfrm>
          <a:prstGeom prst="rect">
            <a:avLst/>
          </a:prstGeom>
          <a:noFill/>
        </p:spPr>
        <p:txBody>
          <a:bodyPr wrap="square" rtlCol="0">
            <a:spAutoFit/>
          </a:bodyPr>
          <a:lstStyle/>
          <a:p>
            <a:r>
              <a:rPr lang="en-AU" sz="4800" dirty="0" err="1" smtClean="0">
                <a:latin typeface="Arial Black" pitchFamily="34" charset="0"/>
              </a:rPr>
              <a:t>Semakh</a:t>
            </a:r>
            <a:r>
              <a:rPr lang="en-AU" sz="4800" dirty="0" smtClean="0">
                <a:latin typeface="Arial Black" pitchFamily="34" charset="0"/>
              </a:rPr>
              <a:t> Station – partially restored - taken by the ANZACs in Sept 1918</a:t>
            </a:r>
            <a:endParaRPr lang="en-AU" sz="4800" dirty="0">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smtClean="0">
                <a:solidFill>
                  <a:srgbClr val="FFC000"/>
                </a:solidFill>
              </a:rPr>
              <a:t>ANZAC monument </a:t>
            </a:r>
            <a:r>
              <a:rPr lang="en-AU" sz="4400" dirty="0" err="1" smtClean="0">
                <a:solidFill>
                  <a:srgbClr val="FFC000"/>
                </a:solidFill>
              </a:rPr>
              <a:t>Semakh</a:t>
            </a:r>
            <a:endParaRPr lang="en-AU" sz="4400" dirty="0">
              <a:solidFill>
                <a:srgbClr val="FFC000"/>
              </a:solidFill>
            </a:endParaRPr>
          </a:p>
        </p:txBody>
      </p:sp>
      <p:pic>
        <p:nvPicPr>
          <p:cNvPr id="4" name="Content Placeholder 3" descr="ch 9 Monument Semakh 25%.jpg"/>
          <p:cNvPicPr>
            <a:picLocks noGrp="1" noChangeAspect="1"/>
          </p:cNvPicPr>
          <p:nvPr>
            <p:ph idx="1"/>
          </p:nvPr>
        </p:nvPicPr>
        <p:blipFill>
          <a:blip r:embed="rId3" cstate="print"/>
          <a:stretch>
            <a:fillRect/>
          </a:stretch>
        </p:blipFill>
        <p:spPr>
          <a:xfrm>
            <a:off x="1691680" y="1340768"/>
            <a:ext cx="5256584" cy="55172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b\Documents\Ang Share Folder\Anzac booklet\Web pics\ch 9 palestine-campaign map -1000.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ome of the prisoners captured by the Australian Light Horse, during the advance on Damascus, resting at Tul Keram. This is the middle image in a composite panorama with B00253A and B00253C. This ..."/>
          <p:cNvPicPr>
            <a:picLocks noChangeAspect="1" noChangeArrowheads="1"/>
          </p:cNvPicPr>
          <p:nvPr/>
        </p:nvPicPr>
        <p:blipFill>
          <a:blip r:embed="rId3" cstate="print"/>
          <a:srcRect/>
          <a:stretch>
            <a:fillRect/>
          </a:stretch>
        </p:blipFill>
        <p:spPr bwMode="auto">
          <a:xfrm>
            <a:off x="63500" y="-136525"/>
            <a:ext cx="9043426" cy="6994525"/>
          </a:xfrm>
          <a:prstGeom prst="rect">
            <a:avLst/>
          </a:prstGeom>
          <a:noFill/>
        </p:spPr>
      </p:pic>
      <p:sp>
        <p:nvSpPr>
          <p:cNvPr id="3" name="TextBox 2"/>
          <p:cNvSpPr txBox="1"/>
          <p:nvPr/>
        </p:nvSpPr>
        <p:spPr>
          <a:xfrm>
            <a:off x="323528" y="0"/>
            <a:ext cx="8820472" cy="769441"/>
          </a:xfrm>
          <a:prstGeom prst="rect">
            <a:avLst/>
          </a:prstGeom>
          <a:noFill/>
        </p:spPr>
        <p:txBody>
          <a:bodyPr wrap="square" rtlCol="0">
            <a:spAutoFit/>
          </a:bodyPr>
          <a:lstStyle/>
          <a:p>
            <a:r>
              <a:rPr lang="en-AU" sz="4400" dirty="0" smtClean="0">
                <a:solidFill>
                  <a:schemeClr val="bg1"/>
                </a:solidFill>
                <a:latin typeface="Arial Black" pitchFamily="34" charset="0"/>
              </a:rPr>
              <a:t>Turkish prisoners of </a:t>
            </a:r>
            <a:r>
              <a:rPr lang="en-AU" sz="4400" dirty="0" smtClean="0">
                <a:solidFill>
                  <a:schemeClr val="bg1"/>
                </a:solidFill>
                <a:latin typeface="Arial Black" pitchFamily="34" charset="0"/>
              </a:rPr>
              <a:t>war</a:t>
            </a:r>
            <a:endParaRPr lang="en-AU" sz="4400" dirty="0">
              <a:solidFill>
                <a:schemeClr val="bg1"/>
              </a:solidFill>
              <a:latin typeface="Arial Black"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372</TotalTime>
  <Words>226</Words>
  <Application>Microsoft Office PowerPoint</Application>
  <PresentationFormat>On-screen Show (4:3)</PresentationFormat>
  <Paragraphs>35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Slide 1</vt:lpstr>
      <vt:lpstr>Slide 2</vt:lpstr>
      <vt:lpstr>Slide 3</vt:lpstr>
      <vt:lpstr>Slide 4</vt:lpstr>
      <vt:lpstr>Slide 5</vt:lpstr>
      <vt:lpstr>Slide 6</vt:lpstr>
      <vt:lpstr>ANZAC monument Semakh</vt:lpstr>
      <vt:lpstr>Slide 8</vt:lpstr>
      <vt:lpstr>Slide 9</vt:lpstr>
      <vt:lpstr>Governor’s residence - Damascus</vt:lpstr>
      <vt:lpstr>Damascus hospital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dc:creator>
  <cp:lastModifiedBy>Jill</cp:lastModifiedBy>
  <cp:revision>5</cp:revision>
  <dcterms:created xsi:type="dcterms:W3CDTF">2016-12-18T11:14:47Z</dcterms:created>
  <dcterms:modified xsi:type="dcterms:W3CDTF">2017-01-16T12:04:37Z</dcterms:modified>
</cp:coreProperties>
</file>