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7" r:id="rId2"/>
    <p:sldId id="258" r:id="rId3"/>
    <p:sldId id="266" r:id="rId4"/>
    <p:sldId id="261" r:id="rId5"/>
    <p:sldId id="267" r:id="rId6"/>
    <p:sldId id="256" r:id="rId7"/>
    <p:sldId id="262" r:id="rId8"/>
    <p:sldId id="268" r:id="rId9"/>
    <p:sldId id="259" r:id="rId10"/>
    <p:sldId id="260" r:id="rId11"/>
    <p:sldId id="263" r:id="rId12"/>
    <p:sldId id="269" r:id="rId13"/>
    <p:sldId id="264" r:id="rId14"/>
    <p:sldId id="270" r:id="rId15"/>
    <p:sldId id="265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A910B9-2DDE-42DD-B50B-7C3490A9B9B5}" type="datetimeFigureOut">
              <a:rPr lang="en-AU" smtClean="0"/>
              <a:pPr/>
              <a:t>21/02/2017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BA1290-5FBF-4CE2-8E1D-1C4258E2CFF8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wm.gov.au/collection/H15216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Battle_of_Beersheba_(1917)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wm.gov.au/collection/H10708/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imgarcade.com/1/chanukah-menorah-in-window/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wm.gov.au/collection/A02006D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anklycollectible.com/product_info.php/the-lighthorsemen-movie-flyer-film-original-oz-1987-gary-sweet-p-2425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ghthorseart.com.au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wm.gov.au/collection/P04366.001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Light Horse commemorative statue - Photo J Curry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A1290-5FBF-4CE2-8E1D-1C4258E2CFF8}" type="slidenum">
              <a:rPr lang="en-AU" smtClean="0"/>
              <a:pPr/>
              <a:t>1</a:t>
            </a:fld>
            <a:endParaRPr lang="en-A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Watering the 12 LH horses, Beersheba. Australian War Memorial  </a:t>
            </a:r>
            <a:r>
              <a:rPr lang="en-A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https://www.awm.gov.au/collection/H15216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A1290-5FBF-4CE2-8E1D-1C4258E2CFF8}" type="slidenum">
              <a:rPr lang="en-AU" smtClean="0"/>
              <a:pPr/>
              <a:t>10</a:t>
            </a:fld>
            <a:endParaRPr lang="en-A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Map of Beersheba – </a:t>
            </a:r>
            <a:r>
              <a:rPr lang="en-A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https://en.wikipedia.org/wiki/Battle_of_Beersheba_(1917)</a:t>
            </a:r>
            <a:endParaRPr lang="en-A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A1290-5FBF-4CE2-8E1D-1C4258E2CFF8}" type="slidenum">
              <a:rPr lang="en-AU" smtClean="0"/>
              <a:pPr/>
              <a:t>11</a:t>
            </a:fld>
            <a:endParaRPr lang="en-A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Jerusalem surrendered – Australian War Memorial </a:t>
            </a:r>
            <a:r>
              <a:rPr lang="en-A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https://www.awm.gov.au/collection/H10708/</a:t>
            </a:r>
            <a:endParaRPr lang="en-A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A1290-5FBF-4CE2-8E1D-1C4258E2CFF8}" type="slidenum">
              <a:rPr lang="en-AU" smtClean="0"/>
              <a:pPr/>
              <a:t>13</a:t>
            </a:fld>
            <a:endParaRPr lang="en-A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Chanuka</a:t>
            </a:r>
            <a:r>
              <a:rPr lang="en-A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lights - </a:t>
            </a:r>
            <a:r>
              <a:rPr lang="en-A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http://imgarcade.com/1/chanukah-menorah-in-window/</a:t>
            </a:r>
            <a:r>
              <a:rPr lang="en-A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A1290-5FBF-4CE2-8E1D-1C4258E2CFF8}" type="slidenum">
              <a:rPr lang="en-AU" smtClean="0"/>
              <a:pPr/>
              <a:t>14</a:t>
            </a:fld>
            <a:endParaRPr lang="en-A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90</a:t>
            </a:r>
            <a:r>
              <a:rPr lang="en-AU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</a:t>
            </a:r>
            <a:r>
              <a:rPr lang="en-A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Anniversary celebration of the Battle of Beersheba – J Curry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A1290-5FBF-4CE2-8E1D-1C4258E2CFF8}" type="slidenum">
              <a:rPr lang="en-AU" smtClean="0"/>
              <a:pPr/>
              <a:t>15</a:t>
            </a:fld>
            <a:endParaRPr lang="en-A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Before the Charge Australian War memorial  </a:t>
            </a:r>
            <a:r>
              <a:rPr lang="en-A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https://www.awm.gov.au/collection/A02006D</a:t>
            </a:r>
            <a:r>
              <a:rPr lang="en-A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A1290-5FBF-4CE2-8E1D-1C4258E2CFF8}" type="slidenum">
              <a:rPr lang="en-AU" smtClean="0"/>
              <a:pPr/>
              <a:t>2</a:t>
            </a:fld>
            <a:endParaRPr lang="en-A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View from Tel el </a:t>
            </a:r>
            <a:r>
              <a:rPr lang="en-A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Saba</a:t>
            </a:r>
            <a:r>
              <a:rPr lang="en-A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over the plain where the Light Horse charged – J Curry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A1290-5FBF-4CE2-8E1D-1C4258E2CFF8}" type="slidenum">
              <a:rPr lang="en-AU" smtClean="0"/>
              <a:pPr/>
              <a:t>3</a:t>
            </a:fld>
            <a:endParaRPr lang="en-A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Beersheba Watering – from an exhibition at </a:t>
            </a:r>
            <a:r>
              <a:rPr lang="en-A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Be’er</a:t>
            </a:r>
            <a:r>
              <a:rPr lang="en-A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Sheva</a:t>
            </a:r>
            <a:r>
              <a:rPr lang="en-A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2012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A1290-5FBF-4CE2-8E1D-1C4258E2CFF8}" type="slidenum">
              <a:rPr lang="en-AU" smtClean="0"/>
              <a:pPr/>
              <a:t>4</a:t>
            </a:fld>
            <a:endParaRPr lang="en-A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en-A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Lighthorsemen</a:t>
            </a:r>
            <a:r>
              <a:rPr lang="en-A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movie cover - </a:t>
            </a:r>
            <a:r>
              <a:rPr lang="en-A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http://www.franklycollectible.com/product_info.php/the-lighthorsemen-movie-flyer-film-original-oz-1987-gary-sweet-p-2425</a:t>
            </a:r>
            <a:r>
              <a:rPr lang="en-A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A1290-5FBF-4CE2-8E1D-1C4258E2CFF8}" type="slidenum">
              <a:rPr lang="en-AU" smtClean="0"/>
              <a:pPr/>
              <a:t>5</a:t>
            </a:fld>
            <a:endParaRPr lang="en-A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Disputed picture of the charge at Beersheba (or re-enactment) – Australian War memorial https://www.awm.gov.au/collection/A02684/ It was probably taken when two regiments of the 4th Brigade, Australian Light Horse, re-enacted the charge for the official photographer Frank Hurley, at </a:t>
            </a:r>
            <a:r>
              <a:rPr lang="en-A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Belah</a:t>
            </a:r>
            <a:r>
              <a:rPr lang="en-A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on 7 February 1918.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A1290-5FBF-4CE2-8E1D-1C4258E2CFF8}" type="slidenum">
              <a:rPr lang="en-AU" smtClean="0"/>
              <a:pPr/>
              <a:t>6</a:t>
            </a:fld>
            <a:endParaRPr lang="en-A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Midnight’s Last Charge – painting by Jennifer Marshall </a:t>
            </a:r>
            <a:r>
              <a:rPr lang="en-A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www.lighthorseart.com.au</a:t>
            </a:r>
            <a:r>
              <a:rPr lang="en-A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en-A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Midnight died and her rider Guy Haydon was injured in the charge.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A1290-5FBF-4CE2-8E1D-1C4258E2CFF8}" type="slidenum">
              <a:rPr lang="en-AU" smtClean="0"/>
              <a:pPr/>
              <a:t>7</a:t>
            </a:fld>
            <a:endParaRPr lang="en-A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Tibbie</a:t>
            </a:r>
            <a:r>
              <a:rPr lang="en-A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Cotter – recruitment poster </a:t>
            </a:r>
            <a:r>
              <a:rPr lang="en-A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https://www.awm.gov.au/collection/P04366.001</a:t>
            </a:r>
            <a:endParaRPr lang="en-A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A1290-5FBF-4CE2-8E1D-1C4258E2CFF8}" type="slidenum">
              <a:rPr lang="en-AU" smtClean="0"/>
              <a:pPr/>
              <a:t>8</a:t>
            </a:fld>
            <a:endParaRPr lang="en-A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Abraham’s Well tourist site, </a:t>
            </a:r>
            <a:r>
              <a:rPr lang="en-A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Beersheva</a:t>
            </a:r>
            <a:r>
              <a:rPr lang="en-A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Israel (before latest reconstruction) – J Curry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A1290-5FBF-4CE2-8E1D-1C4258E2CFF8}" type="slidenum">
              <a:rPr lang="en-AU" smtClean="0"/>
              <a:pPr/>
              <a:t>9</a:t>
            </a:fld>
            <a:endParaRPr lang="en-A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948B1-C091-4A99-A233-BF2BF86D8A52}" type="datetimeFigureOut">
              <a:rPr lang="en-AU" smtClean="0"/>
              <a:pPr/>
              <a:t>21/02/2017</a:t>
            </a:fld>
            <a:endParaRPr lang="en-A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92209-3C8B-4833-8679-609450D999D8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948B1-C091-4A99-A233-BF2BF86D8A52}" type="datetimeFigureOut">
              <a:rPr lang="en-AU" smtClean="0"/>
              <a:pPr/>
              <a:t>21/02/2017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92209-3C8B-4833-8679-609450D999D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948B1-C091-4A99-A233-BF2BF86D8A52}" type="datetimeFigureOut">
              <a:rPr lang="en-AU" smtClean="0"/>
              <a:pPr/>
              <a:t>21/02/2017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92209-3C8B-4833-8679-609450D999D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948B1-C091-4A99-A233-BF2BF86D8A52}" type="datetimeFigureOut">
              <a:rPr lang="en-AU" smtClean="0"/>
              <a:pPr/>
              <a:t>21/02/2017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92209-3C8B-4833-8679-609450D999D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948B1-C091-4A99-A233-BF2BF86D8A52}" type="datetimeFigureOut">
              <a:rPr lang="en-AU" smtClean="0"/>
              <a:pPr/>
              <a:t>21/02/2017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2892209-3C8B-4833-8679-609450D999D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948B1-C091-4A99-A233-BF2BF86D8A52}" type="datetimeFigureOut">
              <a:rPr lang="en-AU" smtClean="0"/>
              <a:pPr/>
              <a:t>21/02/2017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92209-3C8B-4833-8679-609450D999D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948B1-C091-4A99-A233-BF2BF86D8A52}" type="datetimeFigureOut">
              <a:rPr lang="en-AU" smtClean="0"/>
              <a:pPr/>
              <a:t>21/02/2017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92209-3C8B-4833-8679-609450D999D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948B1-C091-4A99-A233-BF2BF86D8A52}" type="datetimeFigureOut">
              <a:rPr lang="en-AU" smtClean="0"/>
              <a:pPr/>
              <a:t>21/02/2017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92209-3C8B-4833-8679-609450D999D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948B1-C091-4A99-A233-BF2BF86D8A52}" type="datetimeFigureOut">
              <a:rPr lang="en-AU" smtClean="0"/>
              <a:pPr/>
              <a:t>21/02/2017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92209-3C8B-4833-8679-609450D999D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948B1-C091-4A99-A233-BF2BF86D8A52}" type="datetimeFigureOut">
              <a:rPr lang="en-AU" smtClean="0"/>
              <a:pPr/>
              <a:t>21/02/2017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92209-3C8B-4833-8679-609450D999D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948B1-C091-4A99-A233-BF2BF86D8A52}" type="datetimeFigureOut">
              <a:rPr lang="en-AU" smtClean="0"/>
              <a:pPr/>
              <a:t>21/02/2017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92209-3C8B-4833-8679-609450D999D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F1948B1-C091-4A99-A233-BF2BF86D8A52}" type="datetimeFigureOut">
              <a:rPr lang="en-AU" smtClean="0"/>
              <a:pPr/>
              <a:t>21/02/2017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2892209-3C8B-4833-8679-609450D999D8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ng.com/images/search?q=channukka+candles+in+window&amp;view=detailv2&amp;&amp;id=C96540EB1C814828877075B27F17F9F13AE9C125&amp;selectedIndex=1&amp;ccid=LLwvwLBh&amp;simid=608022423843573400&amp;thid=OIP.LLwvwLBhNEDxk4oKwCneMADnEs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H Statu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3905672" y="1070992"/>
            <a:ext cx="5904656" cy="4572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052736"/>
            <a:ext cx="4572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 b="1" dirty="0" smtClean="0"/>
              <a:t>Breakthrough at Beersheba</a:t>
            </a:r>
          </a:p>
          <a:p>
            <a:endParaRPr lang="en-AU" sz="5400" b="1" dirty="0" smtClean="0"/>
          </a:p>
          <a:p>
            <a:pPr algn="ctr"/>
            <a:r>
              <a:rPr lang="en-AU" sz="5400" b="1" dirty="0" smtClean="0"/>
              <a:t>Lesson 3</a:t>
            </a:r>
            <a:endParaRPr lang="en-AU" sz="54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15216 12th LH watering Beersheb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124744"/>
            <a:ext cx="8128000" cy="55753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36104"/>
          </a:xfrm>
        </p:spPr>
        <p:txBody>
          <a:bodyPr>
            <a:noAutofit/>
          </a:bodyPr>
          <a:lstStyle/>
          <a:p>
            <a:pPr algn="l"/>
            <a:r>
              <a:rPr lang="en-AU" sz="3500" dirty="0" smtClean="0">
                <a:solidFill>
                  <a:srgbClr val="FFC000"/>
                </a:solidFill>
                <a:latin typeface="Arial Black" pitchFamily="34" charset="0"/>
              </a:rPr>
              <a:t>Watering the Horses - Beersheba</a:t>
            </a:r>
            <a:endParaRPr lang="en-AU" sz="3500" dirty="0">
              <a:solidFill>
                <a:srgbClr val="FFC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jb\Documents\Ang Share Folder\Anzac booklet\Web pics\ch 5 beersheba_map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404664"/>
            <a:ext cx="7128792" cy="6453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200" dirty="0" smtClean="0">
                <a:solidFill>
                  <a:srgbClr val="FFC000"/>
                </a:solidFill>
                <a:latin typeface="Arial Black" pitchFamily="34" charset="0"/>
              </a:rPr>
              <a:t>The ‘madmen’ prevailed – the Last Great Cavalry Charge in history</a:t>
            </a:r>
            <a:endParaRPr lang="en-AU" sz="3200" dirty="0">
              <a:solidFill>
                <a:srgbClr val="FFC000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AU" b="1" dirty="0" smtClean="0">
                <a:latin typeface="Arial" pitchFamily="34" charset="0"/>
                <a:cs typeface="Arial" pitchFamily="34" charset="0"/>
              </a:rPr>
              <a:t>800 courageous horsemen against 4,000 entrenched Turks with machine guns, artillery and German bombers</a:t>
            </a:r>
          </a:p>
          <a:p>
            <a:r>
              <a:rPr lang="en-AU" b="1" dirty="0" smtClean="0">
                <a:latin typeface="Arial" pitchFamily="34" charset="0"/>
                <a:cs typeface="Arial" pitchFamily="34" charset="0"/>
              </a:rPr>
              <a:t>Speed and surprise won the battle (no dismount)</a:t>
            </a:r>
          </a:p>
          <a:p>
            <a:r>
              <a:rPr lang="en-AU" b="1" dirty="0" smtClean="0">
                <a:latin typeface="Arial" pitchFamily="34" charset="0"/>
                <a:cs typeface="Arial" pitchFamily="34" charset="0"/>
              </a:rPr>
              <a:t>Military victory and morale booster</a:t>
            </a:r>
          </a:p>
          <a:p>
            <a:r>
              <a:rPr lang="en-AU" b="1" dirty="0" smtClean="0">
                <a:latin typeface="Arial" pitchFamily="34" charset="0"/>
                <a:cs typeface="Arial" pitchFamily="34" charset="0"/>
              </a:rPr>
              <a:t>31 died, 36 wounded, and 70 horses lost</a:t>
            </a:r>
          </a:p>
          <a:p>
            <a:r>
              <a:rPr lang="en-AU" b="1" dirty="0" smtClean="0">
                <a:latin typeface="Arial" pitchFamily="34" charset="0"/>
                <a:cs typeface="Arial" pitchFamily="34" charset="0"/>
              </a:rPr>
              <a:t>The same day, Oct 31, 1917 the British War cabinet met and decided </a:t>
            </a:r>
            <a:r>
              <a:rPr lang="en-AU" b="1" dirty="0" smtClean="0">
                <a:latin typeface="Arial" pitchFamily="34" charset="0"/>
                <a:cs typeface="Arial" pitchFamily="34" charset="0"/>
              </a:rPr>
              <a:t>on what became the Balfour declaration to divide Palestine </a:t>
            </a:r>
            <a:r>
              <a:rPr lang="en-AU" b="1" smtClean="0">
                <a:latin typeface="Arial" pitchFamily="34" charset="0"/>
                <a:cs typeface="Arial" pitchFamily="34" charset="0"/>
              </a:rPr>
              <a:t>to provide </a:t>
            </a:r>
            <a:r>
              <a:rPr lang="en-AU" b="1" dirty="0" smtClean="0">
                <a:latin typeface="Arial" pitchFamily="34" charset="0"/>
                <a:cs typeface="Arial" pitchFamily="34" charset="0"/>
              </a:rPr>
              <a:t>a homeland for both Jews and Arabs</a:t>
            </a:r>
            <a:endParaRPr lang="en-AU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jb\Documents\Ang Share Folder\Anzac booklet\Web pics\ch 6 AWM H10708 Jerusalem handover pd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484784"/>
            <a:ext cx="6696744" cy="518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200" dirty="0" smtClean="0">
                <a:solidFill>
                  <a:srgbClr val="FFC000"/>
                </a:solidFill>
                <a:latin typeface="Arial Black" pitchFamily="34" charset="0"/>
              </a:rPr>
              <a:t>The official handover of Jerusalem December 11, 1917</a:t>
            </a:r>
            <a:endParaRPr lang="en-AU" sz="3200" dirty="0">
              <a:solidFill>
                <a:srgbClr val="FFC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tse1.mm.bing.net/th?&amp;id=OIP.LLwvwLBhNEDxk4oKwCneMADnEs&amp;w=231&amp;h=300&amp;c=0&amp;pid=1.9&amp;rs=0&amp;p=0&amp;r=0">
            <a:hlinkClick r:id="rId3" tooltip="View image details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268760"/>
            <a:ext cx="4464496" cy="511256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076056" y="1196752"/>
            <a:ext cx="3744416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AU" sz="4000" dirty="0" err="1" smtClean="0">
                <a:latin typeface="Arial" pitchFamily="34" charset="0"/>
                <a:cs typeface="Arial" pitchFamily="34" charset="0"/>
              </a:rPr>
              <a:t>Maccabees</a:t>
            </a:r>
            <a:r>
              <a:rPr lang="en-AU" sz="4000" dirty="0" smtClean="0">
                <a:latin typeface="Arial" pitchFamily="34" charset="0"/>
                <a:cs typeface="Arial" pitchFamily="34" charset="0"/>
              </a:rPr>
              <a:t>’  victory over Greeks</a:t>
            </a:r>
          </a:p>
          <a:p>
            <a:endParaRPr lang="en-AU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en-AU" sz="4000" dirty="0" smtClean="0">
                <a:latin typeface="Arial" pitchFamily="34" charset="0"/>
                <a:cs typeface="Arial" pitchFamily="34" charset="0"/>
              </a:rPr>
              <a:t>– Feast of Dedication</a:t>
            </a:r>
          </a:p>
          <a:p>
            <a:endParaRPr lang="en-AU" sz="1400" dirty="0">
              <a:latin typeface="Arial" pitchFamily="34" charset="0"/>
              <a:cs typeface="Arial" pitchFamily="34" charset="0"/>
            </a:endParaRPr>
          </a:p>
          <a:p>
            <a:r>
              <a:rPr lang="en-AU" sz="4000" dirty="0" smtClean="0">
                <a:latin typeface="Arial" pitchFamily="34" charset="0"/>
                <a:cs typeface="Arial" pitchFamily="34" charset="0"/>
              </a:rPr>
              <a:t>– Festival of Lights</a:t>
            </a:r>
          </a:p>
          <a:p>
            <a:endParaRPr lang="en-AU" sz="1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332656"/>
            <a:ext cx="7560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b="1" dirty="0" err="1" smtClean="0">
                <a:solidFill>
                  <a:srgbClr val="FFC000"/>
                </a:solidFill>
                <a:latin typeface="Arial Black" pitchFamily="34" charset="0"/>
              </a:rPr>
              <a:t>Channukka</a:t>
            </a:r>
            <a:endParaRPr lang="en-AU" sz="4000" b="1" dirty="0">
              <a:solidFill>
                <a:srgbClr val="FFC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Jill\Documents\Share File\Anzac booklet\Pics for book\ch 14 90th anniv parad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980728"/>
            <a:ext cx="6192688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1844824"/>
            <a:ext cx="2771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latin typeface="Arial" pitchFamily="34" charset="0"/>
                <a:cs typeface="Arial" pitchFamily="34" charset="0"/>
              </a:rPr>
              <a:t>90</a:t>
            </a:r>
            <a:r>
              <a:rPr lang="en-AU" sz="2400" baseline="30000" dirty="0" smtClean="0">
                <a:latin typeface="Arial" pitchFamily="34" charset="0"/>
                <a:cs typeface="Arial" pitchFamily="34" charset="0"/>
              </a:rPr>
              <a:t>th</a:t>
            </a:r>
            <a:r>
              <a:rPr lang="en-AU" sz="2400" dirty="0" smtClean="0">
                <a:latin typeface="Arial" pitchFamily="34" charset="0"/>
                <a:cs typeface="Arial" pitchFamily="34" charset="0"/>
              </a:rPr>
              <a:t> Anniversary </a:t>
            </a:r>
          </a:p>
          <a:p>
            <a:endParaRPr lang="en-AU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AU" sz="2400" dirty="0" smtClean="0">
                <a:latin typeface="Arial" pitchFamily="34" charset="0"/>
                <a:cs typeface="Arial" pitchFamily="34" charset="0"/>
              </a:rPr>
              <a:t>Commemorations</a:t>
            </a:r>
          </a:p>
          <a:p>
            <a:endParaRPr lang="en-AU" sz="2400" dirty="0">
              <a:latin typeface="Arial" pitchFamily="34" charset="0"/>
              <a:cs typeface="Arial" pitchFamily="34" charset="0"/>
            </a:endParaRPr>
          </a:p>
          <a:p>
            <a:r>
              <a:rPr lang="en-A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AU" sz="2400" dirty="0" err="1" smtClean="0">
                <a:latin typeface="Arial" pitchFamily="34" charset="0"/>
                <a:cs typeface="Arial" pitchFamily="34" charset="0"/>
              </a:rPr>
              <a:t>Be’er</a:t>
            </a:r>
            <a:r>
              <a:rPr lang="en-A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AU" sz="2400" dirty="0" err="1" smtClean="0">
                <a:latin typeface="Arial" pitchFamily="34" charset="0"/>
                <a:cs typeface="Arial" pitchFamily="34" charset="0"/>
              </a:rPr>
              <a:t>Sheva</a:t>
            </a:r>
            <a:r>
              <a:rPr lang="en-AU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en-AU" sz="2400" dirty="0">
              <a:latin typeface="Arial" pitchFamily="34" charset="0"/>
              <a:cs typeface="Arial" pitchFamily="34" charset="0"/>
            </a:endParaRPr>
          </a:p>
          <a:p>
            <a:r>
              <a:rPr lang="en-AU" sz="2400" dirty="0" smtClean="0">
                <a:latin typeface="Arial" pitchFamily="34" charset="0"/>
                <a:cs typeface="Arial" pitchFamily="34" charset="0"/>
              </a:rPr>
              <a:t>2007</a:t>
            </a:r>
            <a:endParaRPr lang="en-A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4868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b="1" dirty="0" smtClean="0">
                <a:solidFill>
                  <a:srgbClr val="FFC000"/>
                </a:solidFill>
                <a:latin typeface="Arial Black" pitchFamily="34" charset="0"/>
              </a:rPr>
              <a:t>Before the Beersheba charge</a:t>
            </a:r>
            <a:endParaRPr lang="en-AU" sz="4000" b="1" dirty="0">
              <a:solidFill>
                <a:srgbClr val="FFC000"/>
              </a:solidFill>
              <a:latin typeface="Arial Black" pitchFamily="34" charset="0"/>
            </a:endParaRPr>
          </a:p>
        </p:txBody>
      </p:sp>
      <p:pic>
        <p:nvPicPr>
          <p:cNvPr id="6146" name="Picture 2" descr="https://www.awm.gov.au/images/collection/items/ACCNUM_SCREEN/A02006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478265"/>
            <a:ext cx="6480720" cy="49618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 5 View from Tel Sheva 30%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b="1" dirty="0" smtClean="0">
                <a:latin typeface="Arial Black" pitchFamily="34" charset="0"/>
              </a:rPr>
              <a:t>View from Tel el </a:t>
            </a:r>
            <a:r>
              <a:rPr lang="en-AU" sz="3600" b="1" dirty="0" err="1" smtClean="0">
                <a:latin typeface="Arial Black" pitchFamily="34" charset="0"/>
              </a:rPr>
              <a:t>Saba</a:t>
            </a:r>
            <a:r>
              <a:rPr lang="en-AU" sz="3600" b="1" dirty="0" smtClean="0">
                <a:latin typeface="Arial Black" pitchFamily="34" charset="0"/>
              </a:rPr>
              <a:t> – across the  plain where Light Horse charged</a:t>
            </a:r>
            <a:endParaRPr lang="en-AU" sz="3600" b="1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 5 Wells Beersheba 30%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0466" y="0"/>
            <a:ext cx="8883067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the light horsem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-17176"/>
            <a:ext cx="5233856" cy="673116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1520" y="1340768"/>
            <a:ext cx="31683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b="1" dirty="0" smtClean="0">
                <a:latin typeface="Arial Black" pitchFamily="34" charset="0"/>
              </a:rPr>
              <a:t>1987 Light Horsemen movie cover</a:t>
            </a:r>
            <a:endParaRPr lang="en-AU" sz="4000" b="1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4400" dirty="0" smtClean="0">
                <a:solidFill>
                  <a:srgbClr val="FFC000"/>
                </a:solidFill>
                <a:latin typeface="Arial Black" pitchFamily="34" charset="0"/>
              </a:rPr>
              <a:t>The Light Horse Charge</a:t>
            </a:r>
            <a:endParaRPr lang="en-AU" sz="4400" dirty="0">
              <a:solidFill>
                <a:srgbClr val="FFC000"/>
              </a:solidFill>
              <a:latin typeface="Arial Black" pitchFamily="34" charset="0"/>
            </a:endParaRPr>
          </a:p>
        </p:txBody>
      </p:sp>
      <p:pic>
        <p:nvPicPr>
          <p:cNvPr id="6" name="Picture 5" descr="ch 5 AWM A02684 charge p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556792"/>
            <a:ext cx="8128000" cy="48514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4067944" y="404664"/>
          <a:ext cx="3744416" cy="5040560"/>
        </p:xfrm>
        <a:graphic>
          <a:graphicData uri="http://schemas.openxmlformats.org/presentationml/2006/ole">
            <p:oleObj spid="_x0000_s1026" r:id="rId4" imgW="1495634" imgH="1886213" progId="">
              <p:embed/>
            </p:oleObj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27584" y="1196752"/>
            <a:ext cx="280831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 smtClean="0">
                <a:latin typeface="Arial Black" pitchFamily="34" charset="0"/>
              </a:rPr>
              <a:t>Midnight’s Last Charge - Painting by Jennifer Marshall</a:t>
            </a:r>
            <a:endParaRPr lang="en-AU" sz="3200" b="1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 5 AWM P04366.001 Tibby Cotter p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7477" y="0"/>
            <a:ext cx="698904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Jill\Documents\Share File\Anzac booklet\Pics for book\PA29062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6672"/>
            <a:ext cx="6228184" cy="594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300192" y="908720"/>
            <a:ext cx="284380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dirty="0" smtClean="0">
                <a:latin typeface="Arial" pitchFamily="34" charset="0"/>
                <a:cs typeface="Arial" pitchFamily="34" charset="0"/>
              </a:rPr>
              <a:t>Abraham’s Well restored at </a:t>
            </a:r>
            <a:r>
              <a:rPr lang="en-AU" sz="4000" dirty="0" err="1" smtClean="0">
                <a:latin typeface="Arial" pitchFamily="34" charset="0"/>
                <a:cs typeface="Arial" pitchFamily="34" charset="0"/>
              </a:rPr>
              <a:t>Beersheva</a:t>
            </a:r>
            <a:endParaRPr lang="en-AU" sz="4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1623</TotalTime>
  <Words>382</Words>
  <Application>Microsoft Office PowerPoint</Application>
  <PresentationFormat>On-screen Show (4:3)</PresentationFormat>
  <Paragraphs>58</Paragraphs>
  <Slides>15</Slides>
  <Notes>14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Apex</vt:lpstr>
      <vt:lpstr>Slide 1</vt:lpstr>
      <vt:lpstr>Slide 2</vt:lpstr>
      <vt:lpstr>Slide 3</vt:lpstr>
      <vt:lpstr>Slide 4</vt:lpstr>
      <vt:lpstr>Slide 5</vt:lpstr>
      <vt:lpstr>The Light Horse Charge</vt:lpstr>
      <vt:lpstr>Slide 7</vt:lpstr>
      <vt:lpstr>Slide 8</vt:lpstr>
      <vt:lpstr>Slide 9</vt:lpstr>
      <vt:lpstr>Watering the Horses - Beersheba</vt:lpstr>
      <vt:lpstr>Slide 11</vt:lpstr>
      <vt:lpstr>The ‘madmen’ prevailed – the Last Great Cavalry Charge in history</vt:lpstr>
      <vt:lpstr>The official handover of Jerusalem December 11, 1917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Jill</dc:creator>
  <cp:lastModifiedBy>Jill</cp:lastModifiedBy>
  <cp:revision>10</cp:revision>
  <dcterms:created xsi:type="dcterms:W3CDTF">2016-12-19T10:02:22Z</dcterms:created>
  <dcterms:modified xsi:type="dcterms:W3CDTF">2017-02-21T09:46:53Z</dcterms:modified>
</cp:coreProperties>
</file>