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1" r:id="rId2"/>
    <p:sldId id="262" r:id="rId3"/>
    <p:sldId id="256" r:id="rId4"/>
    <p:sldId id="263" r:id="rId5"/>
    <p:sldId id="265" r:id="rId6"/>
    <p:sldId id="257" r:id="rId7"/>
    <p:sldId id="266" r:id="rId8"/>
    <p:sldId id="258" r:id="rId9"/>
    <p:sldId id="264" r:id="rId10"/>
    <p:sldId id="259" r:id="rId11"/>
    <p:sldId id="260" r:id="rId12"/>
    <p:sldId id="268" r:id="rId13"/>
    <p:sldId id="269" r:id="rId14"/>
    <p:sldId id="2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80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EACB26-98CD-4149-901C-CB0F38AA35FE}" type="datetimeFigureOut">
              <a:rPr lang="en-AU" smtClean="0"/>
              <a:pPr/>
              <a:t>6/04/2018</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9275B5-BA69-4845-8E25-59A8BAE39153}" type="slidenum">
              <a:rPr lang="en-AU" smtClean="0"/>
              <a:pPr/>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wm.gov.au/collection/J0249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wm.gov.au/collection/B00364"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wm.gov.au/collection/B00029"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wm.gov.au/collection/B02667/"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wm.gov.au/collection/B00236"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wm.gov.au/collection/B00259"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zhistory.net.nz/media/photo/palestine-campaign-1917-18-map"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wm.gov.au/collection/B00253B"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Light Horse commemorative statue - Photo J Curry</a:t>
            </a:r>
          </a:p>
          <a:p>
            <a:endParaRPr lang="en-AU" dirty="0"/>
          </a:p>
        </p:txBody>
      </p:sp>
      <p:sp>
        <p:nvSpPr>
          <p:cNvPr id="4" name="Slide Number Placeholder 3"/>
          <p:cNvSpPr>
            <a:spLocks noGrp="1"/>
          </p:cNvSpPr>
          <p:nvPr>
            <p:ph type="sldNum" sz="quarter" idx="10"/>
          </p:nvPr>
        </p:nvSpPr>
        <p:spPr/>
        <p:txBody>
          <a:bodyPr/>
          <a:lstStyle/>
          <a:p>
            <a:fld id="{249275B5-BA69-4845-8E25-59A8BAE39153}" type="slidenum">
              <a:rPr lang="en-AU" smtClean="0"/>
              <a:pPr/>
              <a:t>1</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Arab troops arriving at the Governor’s residence for the surrender of Damascus – Australian War Memorial </a:t>
            </a:r>
            <a:r>
              <a:rPr lang="en-AU" sz="1200" u="sng" kern="1200" dirty="0" smtClean="0">
                <a:solidFill>
                  <a:schemeClr val="tx1"/>
                </a:solidFill>
                <a:latin typeface="+mn-lt"/>
                <a:ea typeface="+mn-ea"/>
                <a:cs typeface="+mn-cs"/>
                <a:hlinkClick r:id="rId3"/>
              </a:rPr>
              <a:t>https://www.awm.gov.au/collection/J02491/</a:t>
            </a:r>
            <a:endParaRPr lang="en-AU"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49275B5-BA69-4845-8E25-59A8BAE39153}" type="slidenum">
              <a:rPr lang="en-AU" smtClean="0"/>
              <a:pPr/>
              <a:t>10</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Turkish prisoner of war hospital, </a:t>
            </a:r>
            <a:r>
              <a:rPr lang="en-AU" sz="1200" kern="1200" dirty="0" err="1" smtClean="0">
                <a:solidFill>
                  <a:schemeClr val="tx1"/>
                </a:solidFill>
                <a:latin typeface="+mn-lt"/>
                <a:ea typeface="+mn-ea"/>
                <a:cs typeface="+mn-cs"/>
              </a:rPr>
              <a:t>Kaukab</a:t>
            </a:r>
            <a:r>
              <a:rPr lang="en-AU" sz="1200" kern="1200" dirty="0" smtClean="0">
                <a:solidFill>
                  <a:schemeClr val="tx1"/>
                </a:solidFill>
                <a:latin typeface="+mn-lt"/>
                <a:ea typeface="+mn-ea"/>
                <a:cs typeface="+mn-cs"/>
              </a:rPr>
              <a:t>, Damascus  </a:t>
            </a:r>
            <a:r>
              <a:rPr lang="en-AU" sz="1200" u="sng" kern="1200" dirty="0" smtClean="0">
                <a:solidFill>
                  <a:schemeClr val="tx1"/>
                </a:solidFill>
                <a:latin typeface="+mn-lt"/>
                <a:ea typeface="+mn-ea"/>
                <a:cs typeface="+mn-cs"/>
                <a:hlinkClick r:id="rId3"/>
              </a:rPr>
              <a:t>https://www.awm.gov.au/collection/B00364</a:t>
            </a:r>
            <a:endParaRPr lang="en-AU"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49275B5-BA69-4845-8E25-59A8BAE39153}" type="slidenum">
              <a:rPr lang="en-AU" smtClean="0"/>
              <a:pPr/>
              <a:t>11</a:t>
            </a:fld>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General Sir Harry </a:t>
            </a:r>
            <a:r>
              <a:rPr lang="en-AU" sz="1200" kern="1200" dirty="0" err="1" smtClean="0">
                <a:solidFill>
                  <a:schemeClr val="tx1"/>
                </a:solidFill>
                <a:latin typeface="+mn-lt"/>
                <a:ea typeface="+mn-ea"/>
                <a:cs typeface="+mn-cs"/>
              </a:rPr>
              <a:t>Chauvel</a:t>
            </a:r>
            <a:r>
              <a:rPr lang="en-AU" sz="1200" kern="1200" dirty="0" smtClean="0">
                <a:solidFill>
                  <a:schemeClr val="tx1"/>
                </a:solidFill>
                <a:latin typeface="+mn-lt"/>
                <a:ea typeface="+mn-ea"/>
                <a:cs typeface="+mn-cs"/>
              </a:rPr>
              <a:t> in 1923 https://www.awm.gov.au/collection/J00503/ </a:t>
            </a:r>
          </a:p>
        </p:txBody>
      </p:sp>
      <p:sp>
        <p:nvSpPr>
          <p:cNvPr id="4" name="Slide Number Placeholder 3"/>
          <p:cNvSpPr>
            <a:spLocks noGrp="1"/>
          </p:cNvSpPr>
          <p:nvPr>
            <p:ph type="sldNum" sz="quarter" idx="10"/>
          </p:nvPr>
        </p:nvSpPr>
        <p:spPr/>
        <p:txBody>
          <a:bodyPr/>
          <a:lstStyle/>
          <a:p>
            <a:fld id="{249275B5-BA69-4845-8E25-59A8BAE39153}" type="slidenum">
              <a:rPr lang="en-AU" smtClean="0"/>
              <a:pPr/>
              <a:t>14</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Pontoon bridge over Jordan River - </a:t>
            </a:r>
            <a:r>
              <a:rPr lang="en-AU" sz="1200" u="sng" kern="1200" dirty="0" smtClean="0">
                <a:solidFill>
                  <a:schemeClr val="tx1"/>
                </a:solidFill>
                <a:latin typeface="+mn-lt"/>
                <a:ea typeface="+mn-ea"/>
                <a:cs typeface="+mn-cs"/>
                <a:hlinkClick r:id="rId3"/>
              </a:rPr>
              <a:t>https://www.awm.gov.au/collection/B00029</a:t>
            </a:r>
            <a:endParaRPr lang="en-AU" dirty="0"/>
          </a:p>
        </p:txBody>
      </p:sp>
      <p:sp>
        <p:nvSpPr>
          <p:cNvPr id="4" name="Slide Number Placeholder 3"/>
          <p:cNvSpPr>
            <a:spLocks noGrp="1"/>
          </p:cNvSpPr>
          <p:nvPr>
            <p:ph type="sldNum" sz="quarter" idx="10"/>
          </p:nvPr>
        </p:nvSpPr>
        <p:spPr/>
        <p:txBody>
          <a:bodyPr/>
          <a:lstStyle/>
          <a:p>
            <a:fld id="{249275B5-BA69-4845-8E25-59A8BAE39153}" type="slidenum">
              <a:rPr lang="en-AU" smtClean="0"/>
              <a:pPr/>
              <a:t>2</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AU" sz="1200" kern="1200" dirty="0" smtClean="0">
                <a:solidFill>
                  <a:schemeClr val="tx1"/>
                </a:solidFill>
                <a:latin typeface="+mn-lt"/>
                <a:ea typeface="+mn-ea"/>
                <a:cs typeface="+mn-cs"/>
              </a:rPr>
              <a:t>Dummy horses used to fool German aircraft – Australian War Memorial </a:t>
            </a:r>
          </a:p>
          <a:p>
            <a:r>
              <a:rPr lang="en-AU" sz="1200" u="sng" kern="1200" dirty="0" smtClean="0">
                <a:solidFill>
                  <a:schemeClr val="tx1"/>
                </a:solidFill>
                <a:latin typeface="+mn-lt"/>
                <a:ea typeface="+mn-ea"/>
                <a:cs typeface="+mn-cs"/>
                <a:hlinkClick r:id="rId3"/>
              </a:rPr>
              <a:t>https://www.awm.gov.au/collection/B02667/</a:t>
            </a:r>
            <a:r>
              <a:rPr lang="en-AU" sz="1200" kern="1200" dirty="0" smtClean="0">
                <a:solidFill>
                  <a:schemeClr val="tx1"/>
                </a:solidFill>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249275B5-BA69-4845-8E25-59A8BAE39153}" type="slidenum">
              <a:rPr lang="en-AU" smtClean="0"/>
              <a:pPr/>
              <a:t>3</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9</a:t>
            </a:r>
            <a:r>
              <a:rPr lang="en-AU" sz="1200" kern="1200" baseline="30000" dirty="0" smtClean="0">
                <a:solidFill>
                  <a:schemeClr val="tx1"/>
                </a:solidFill>
                <a:latin typeface="+mn-lt"/>
                <a:ea typeface="+mn-ea"/>
                <a:cs typeface="+mn-cs"/>
              </a:rPr>
              <a:t>th</a:t>
            </a:r>
            <a:r>
              <a:rPr lang="en-AU" sz="1200" kern="1200" dirty="0" smtClean="0">
                <a:solidFill>
                  <a:schemeClr val="tx1"/>
                </a:solidFill>
                <a:latin typeface="+mn-lt"/>
                <a:ea typeface="+mn-ea"/>
                <a:cs typeface="+mn-cs"/>
              </a:rPr>
              <a:t> LH regiment Jordan Valley near Jericho </a:t>
            </a:r>
            <a:r>
              <a:rPr lang="en-AU" sz="1200" u="sng" kern="1200" dirty="0" smtClean="0">
                <a:solidFill>
                  <a:schemeClr val="tx1"/>
                </a:solidFill>
                <a:latin typeface="+mn-lt"/>
                <a:ea typeface="+mn-ea"/>
                <a:cs typeface="+mn-cs"/>
                <a:hlinkClick r:id="rId3"/>
              </a:rPr>
              <a:t>https://www.awm.gov.au/collection/B00236</a:t>
            </a:r>
            <a:endParaRPr lang="en-AU" dirty="0"/>
          </a:p>
        </p:txBody>
      </p:sp>
      <p:sp>
        <p:nvSpPr>
          <p:cNvPr id="4" name="Slide Number Placeholder 3"/>
          <p:cNvSpPr>
            <a:spLocks noGrp="1"/>
          </p:cNvSpPr>
          <p:nvPr>
            <p:ph type="sldNum" sz="quarter" idx="10"/>
          </p:nvPr>
        </p:nvSpPr>
        <p:spPr/>
        <p:txBody>
          <a:bodyPr/>
          <a:lstStyle/>
          <a:p>
            <a:fld id="{249275B5-BA69-4845-8E25-59A8BAE39153}" type="slidenum">
              <a:rPr lang="en-AU" smtClean="0"/>
              <a:pPr/>
              <a:t>4</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9th and 10th LH regiments, </a:t>
            </a:r>
            <a:r>
              <a:rPr lang="en-AU" sz="1200" kern="1200" dirty="0" err="1" smtClean="0">
                <a:solidFill>
                  <a:schemeClr val="tx1"/>
                </a:solidFill>
                <a:latin typeface="+mn-lt"/>
                <a:ea typeface="+mn-ea"/>
                <a:cs typeface="+mn-cs"/>
              </a:rPr>
              <a:t>Jenin</a:t>
            </a:r>
            <a:r>
              <a:rPr lang="en-AU" sz="1200" kern="1200" dirty="0" smtClean="0">
                <a:solidFill>
                  <a:schemeClr val="tx1"/>
                </a:solidFill>
                <a:latin typeface="+mn-lt"/>
                <a:ea typeface="+mn-ea"/>
                <a:cs typeface="+mn-cs"/>
              </a:rPr>
              <a:t> </a:t>
            </a:r>
            <a:r>
              <a:rPr lang="en-AU" sz="1200" u="sng" kern="1200" dirty="0" smtClean="0">
                <a:solidFill>
                  <a:schemeClr val="tx1"/>
                </a:solidFill>
                <a:latin typeface="+mn-lt"/>
                <a:ea typeface="+mn-ea"/>
                <a:cs typeface="+mn-cs"/>
                <a:hlinkClick r:id="rId3"/>
              </a:rPr>
              <a:t>https://www.awm.gov.au/collection/B00259</a:t>
            </a:r>
            <a:r>
              <a:rPr lang="en-AU" sz="1200" kern="1200" dirty="0" smtClean="0">
                <a:solidFill>
                  <a:schemeClr val="tx1"/>
                </a:solidFill>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249275B5-BA69-4845-8E25-59A8BAE39153}" type="slidenum">
              <a:rPr lang="en-AU" smtClean="0"/>
              <a:pPr/>
              <a:t>5</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err="1" smtClean="0">
                <a:solidFill>
                  <a:schemeClr val="tx1"/>
                </a:solidFill>
                <a:latin typeface="+mn-lt"/>
                <a:ea typeface="+mn-ea"/>
                <a:cs typeface="+mn-cs"/>
              </a:rPr>
              <a:t>Semakh</a:t>
            </a:r>
            <a:r>
              <a:rPr lang="en-AU" sz="1200" kern="1200" dirty="0" smtClean="0">
                <a:solidFill>
                  <a:schemeClr val="tx1"/>
                </a:solidFill>
                <a:latin typeface="+mn-lt"/>
                <a:ea typeface="+mn-ea"/>
                <a:cs typeface="+mn-cs"/>
              </a:rPr>
              <a:t> </a:t>
            </a:r>
            <a:r>
              <a:rPr lang="en-AU" sz="1200" kern="1200" dirty="0" smtClean="0">
                <a:solidFill>
                  <a:schemeClr val="tx1"/>
                </a:solidFill>
                <a:latin typeface="+mn-lt"/>
                <a:ea typeface="+mn-ea"/>
                <a:cs typeface="+mn-cs"/>
              </a:rPr>
              <a:t>railway </a:t>
            </a:r>
            <a:r>
              <a:rPr lang="en-AU" sz="1200" kern="1200" dirty="0" smtClean="0">
                <a:solidFill>
                  <a:schemeClr val="tx1"/>
                </a:solidFill>
                <a:latin typeface="+mn-lt"/>
                <a:ea typeface="+mn-ea"/>
                <a:cs typeface="+mn-cs"/>
              </a:rPr>
              <a:t>station Australian</a:t>
            </a:r>
            <a:r>
              <a:rPr lang="en-AU" sz="1200" kern="1200" baseline="0" dirty="0" smtClean="0">
                <a:solidFill>
                  <a:schemeClr val="tx1"/>
                </a:solidFill>
                <a:latin typeface="+mn-lt"/>
                <a:ea typeface="+mn-ea"/>
                <a:cs typeface="+mn-cs"/>
              </a:rPr>
              <a:t> War Memorial B00283 and now </a:t>
            </a:r>
            <a:r>
              <a:rPr lang="en-AU" sz="1200" kern="1200" dirty="0" smtClean="0">
                <a:solidFill>
                  <a:schemeClr val="tx1"/>
                </a:solidFill>
                <a:latin typeface="+mn-lt"/>
                <a:ea typeface="+mn-ea"/>
                <a:cs typeface="+mn-cs"/>
              </a:rPr>
              <a:t>– </a:t>
            </a:r>
            <a:r>
              <a:rPr lang="en-AU" sz="1200" kern="1200" dirty="0" smtClean="0">
                <a:solidFill>
                  <a:schemeClr val="tx1"/>
                </a:solidFill>
                <a:latin typeface="+mn-lt"/>
                <a:ea typeface="+mn-ea"/>
                <a:cs typeface="+mn-cs"/>
              </a:rPr>
              <a:t>Jill Curry</a:t>
            </a:r>
          </a:p>
          <a:p>
            <a:endParaRPr lang="en-AU" dirty="0"/>
          </a:p>
        </p:txBody>
      </p:sp>
      <p:sp>
        <p:nvSpPr>
          <p:cNvPr id="4" name="Slide Number Placeholder 3"/>
          <p:cNvSpPr>
            <a:spLocks noGrp="1"/>
          </p:cNvSpPr>
          <p:nvPr>
            <p:ph type="sldNum" sz="quarter" idx="10"/>
          </p:nvPr>
        </p:nvSpPr>
        <p:spPr/>
        <p:txBody>
          <a:bodyPr/>
          <a:lstStyle/>
          <a:p>
            <a:fld id="{249275B5-BA69-4845-8E25-59A8BAE39153}" type="slidenum">
              <a:rPr lang="en-AU" smtClean="0"/>
              <a:pPr/>
              <a:t>6</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Australian memorial at </a:t>
            </a:r>
            <a:r>
              <a:rPr lang="en-AU" sz="1200" kern="1200" dirty="0" err="1" smtClean="0">
                <a:solidFill>
                  <a:schemeClr val="tx1"/>
                </a:solidFill>
                <a:latin typeface="+mn-lt"/>
                <a:ea typeface="+mn-ea"/>
                <a:cs typeface="+mn-cs"/>
              </a:rPr>
              <a:t>Semakh</a:t>
            </a:r>
            <a:r>
              <a:rPr lang="en-AU" sz="1200" kern="1200" dirty="0" smtClean="0">
                <a:solidFill>
                  <a:schemeClr val="tx1"/>
                </a:solidFill>
                <a:latin typeface="+mn-lt"/>
                <a:ea typeface="+mn-ea"/>
                <a:cs typeface="+mn-cs"/>
              </a:rPr>
              <a:t> – Jill Curry</a:t>
            </a:r>
          </a:p>
          <a:p>
            <a:endParaRPr lang="en-AU" dirty="0"/>
          </a:p>
        </p:txBody>
      </p:sp>
      <p:sp>
        <p:nvSpPr>
          <p:cNvPr id="4" name="Slide Number Placeholder 3"/>
          <p:cNvSpPr>
            <a:spLocks noGrp="1"/>
          </p:cNvSpPr>
          <p:nvPr>
            <p:ph type="sldNum" sz="quarter" idx="10"/>
          </p:nvPr>
        </p:nvSpPr>
        <p:spPr/>
        <p:txBody>
          <a:bodyPr/>
          <a:lstStyle/>
          <a:p>
            <a:fld id="{249275B5-BA69-4845-8E25-59A8BAE39153}" type="slidenum">
              <a:rPr lang="en-AU" smtClean="0"/>
              <a:pPr/>
              <a:t>7</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AU" sz="1200" kern="1200" dirty="0" smtClean="0">
                <a:solidFill>
                  <a:schemeClr val="tx1"/>
                </a:solidFill>
                <a:latin typeface="+mn-lt"/>
                <a:ea typeface="+mn-ea"/>
                <a:cs typeface="+mn-cs"/>
              </a:rPr>
              <a:t>Map – Palestine Campaign WW1 - Map produced by </a:t>
            </a:r>
            <a:r>
              <a:rPr lang="en-AU" sz="1200" kern="1200" dirty="0" err="1" smtClean="0">
                <a:solidFill>
                  <a:schemeClr val="tx1"/>
                </a:solidFill>
                <a:latin typeface="+mn-lt"/>
                <a:ea typeface="+mn-ea"/>
                <a:cs typeface="+mn-cs"/>
              </a:rPr>
              <a:t>Geographx</a:t>
            </a:r>
            <a:r>
              <a:rPr lang="en-AU" sz="1200" kern="1200" dirty="0" smtClean="0">
                <a:solidFill>
                  <a:schemeClr val="tx1"/>
                </a:solidFill>
                <a:latin typeface="+mn-lt"/>
                <a:ea typeface="+mn-ea"/>
                <a:cs typeface="+mn-cs"/>
              </a:rPr>
              <a:t> with research assistance from Damien Fenton and Caroline Lord. 'Palestine campaign 1917-18 map', </a:t>
            </a:r>
            <a:r>
              <a:rPr lang="en-AU" sz="1200" u="sng" kern="1200" dirty="0" smtClean="0">
                <a:solidFill>
                  <a:schemeClr val="tx1"/>
                </a:solidFill>
                <a:latin typeface="+mn-lt"/>
                <a:ea typeface="+mn-ea"/>
                <a:cs typeface="+mn-cs"/>
                <a:hlinkClick r:id="rId3"/>
              </a:rPr>
              <a:t>http://www.nzhistory.net.nz/media/photo/palestine-campaign-1917-18-map</a:t>
            </a:r>
            <a:r>
              <a:rPr lang="en-AU" sz="1200" kern="1200" dirty="0" smtClean="0">
                <a:solidFill>
                  <a:schemeClr val="tx1"/>
                </a:solidFill>
                <a:latin typeface="+mn-lt"/>
                <a:ea typeface="+mn-ea"/>
                <a:cs typeface="+mn-cs"/>
              </a:rPr>
              <a:t>,  (Ministry for Culture and Heritage), updated 14-Aug-2014</a:t>
            </a:r>
          </a:p>
          <a:p>
            <a:endParaRPr lang="en-AU" dirty="0"/>
          </a:p>
        </p:txBody>
      </p:sp>
      <p:sp>
        <p:nvSpPr>
          <p:cNvPr id="4" name="Slide Number Placeholder 3"/>
          <p:cNvSpPr>
            <a:spLocks noGrp="1"/>
          </p:cNvSpPr>
          <p:nvPr>
            <p:ph type="sldNum" sz="quarter" idx="10"/>
          </p:nvPr>
        </p:nvSpPr>
        <p:spPr/>
        <p:txBody>
          <a:bodyPr/>
          <a:lstStyle/>
          <a:p>
            <a:fld id="{249275B5-BA69-4845-8E25-59A8BAE39153}" type="slidenum">
              <a:rPr lang="en-AU" smtClean="0"/>
              <a:pPr/>
              <a:t>8</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Turkish Prisoners of War, advance to Damascus - </a:t>
            </a:r>
            <a:r>
              <a:rPr lang="en-AU" sz="1200" u="sng" kern="1200" dirty="0" smtClean="0">
                <a:solidFill>
                  <a:schemeClr val="tx1"/>
                </a:solidFill>
                <a:latin typeface="+mn-lt"/>
                <a:ea typeface="+mn-ea"/>
                <a:cs typeface="+mn-cs"/>
                <a:hlinkClick r:id="rId3"/>
              </a:rPr>
              <a:t>https://www.awm.gov.au/collection/B00253B</a:t>
            </a:r>
            <a:endParaRPr lang="en-AU"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49275B5-BA69-4845-8E25-59A8BAE39153}" type="slidenum">
              <a:rPr lang="en-AU" smtClean="0"/>
              <a:pPr/>
              <a:t>9</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3D73DBB-09BB-4977-87C9-ECB75226DBC9}" type="datetimeFigureOut">
              <a:rPr lang="en-AU" smtClean="0"/>
              <a:pPr/>
              <a:t>6/04/2018</a:t>
            </a:fld>
            <a:endParaRPr lang="en-AU"/>
          </a:p>
        </p:txBody>
      </p:sp>
      <p:sp>
        <p:nvSpPr>
          <p:cNvPr id="17" name="Footer Placeholder 16"/>
          <p:cNvSpPr>
            <a:spLocks noGrp="1"/>
          </p:cNvSpPr>
          <p:nvPr>
            <p:ph type="ftr" sz="quarter" idx="11"/>
          </p:nvPr>
        </p:nvSpPr>
        <p:spPr/>
        <p:txBody>
          <a:bodyPr/>
          <a:lstStyle/>
          <a:p>
            <a:endParaRPr lang="en-AU"/>
          </a:p>
        </p:txBody>
      </p:sp>
      <p:sp>
        <p:nvSpPr>
          <p:cNvPr id="29" name="Slide Number Placeholder 28"/>
          <p:cNvSpPr>
            <a:spLocks noGrp="1"/>
          </p:cNvSpPr>
          <p:nvPr>
            <p:ph type="sldNum" sz="quarter" idx="12"/>
          </p:nvPr>
        </p:nvSpPr>
        <p:spPr/>
        <p:txBody>
          <a:bodyPr/>
          <a:lstStyle/>
          <a:p>
            <a:fld id="{1A9ABDC5-E8AC-4A22-8165-1022B21B0334}" type="slidenum">
              <a:rPr lang="en-AU" smtClean="0"/>
              <a:pPr/>
              <a:t>‹#›</a:t>
            </a:fld>
            <a:endParaRPr lang="en-AU"/>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D73DBB-09BB-4977-87C9-ECB75226DBC9}" type="datetimeFigureOut">
              <a:rPr lang="en-AU" smtClean="0"/>
              <a:pPr/>
              <a:t>6/04/2018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A9ABDC5-E8AC-4A22-8165-1022B21B0334}"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D73DBB-09BB-4977-87C9-ECB75226DBC9}" type="datetimeFigureOut">
              <a:rPr lang="en-AU" smtClean="0"/>
              <a:pPr/>
              <a:t>6/04/2018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A9ABDC5-E8AC-4A22-8165-1022B21B0334}"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D73DBB-09BB-4977-87C9-ECB75226DBC9}" type="datetimeFigureOut">
              <a:rPr lang="en-AU" smtClean="0"/>
              <a:pPr/>
              <a:t>6/04/2018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A9ABDC5-E8AC-4A22-8165-1022B21B0334}"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3D73DBB-09BB-4977-87C9-ECB75226DBC9}" type="datetimeFigureOut">
              <a:rPr lang="en-AU" smtClean="0"/>
              <a:pPr/>
              <a:t>6/04/2018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7924800" y="6416675"/>
            <a:ext cx="762000" cy="365125"/>
          </a:xfrm>
        </p:spPr>
        <p:txBody>
          <a:bodyPr/>
          <a:lstStyle/>
          <a:p>
            <a:fld id="{1A9ABDC5-E8AC-4A22-8165-1022B21B0334}" type="slidenum">
              <a:rPr lang="en-AU" smtClean="0"/>
              <a:pPr/>
              <a:t>‹#›</a:t>
            </a:fld>
            <a:endParaRPr lang="en-A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3D73DBB-09BB-4977-87C9-ECB75226DBC9}" type="datetimeFigureOut">
              <a:rPr lang="en-AU" smtClean="0"/>
              <a:pPr/>
              <a:t>6/04/2018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A9ABDC5-E8AC-4A22-8165-1022B21B0334}"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3D73DBB-09BB-4977-87C9-ECB75226DBC9}" type="datetimeFigureOut">
              <a:rPr lang="en-AU" smtClean="0"/>
              <a:pPr/>
              <a:t>6/04/2018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A9ABDC5-E8AC-4A22-8165-1022B21B0334}"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3D73DBB-09BB-4977-87C9-ECB75226DBC9}" type="datetimeFigureOut">
              <a:rPr lang="en-AU" smtClean="0"/>
              <a:pPr/>
              <a:t>6/04/2018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A9ABDC5-E8AC-4A22-8165-1022B21B0334}"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D73DBB-09BB-4977-87C9-ECB75226DBC9}" type="datetimeFigureOut">
              <a:rPr lang="en-AU" smtClean="0"/>
              <a:pPr/>
              <a:t>6/04/2018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A9ABDC5-E8AC-4A22-8165-1022B21B0334}"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3D73DBB-09BB-4977-87C9-ECB75226DBC9}" type="datetimeFigureOut">
              <a:rPr lang="en-AU" smtClean="0"/>
              <a:pPr/>
              <a:t>6/04/2018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A9ABDC5-E8AC-4A22-8165-1022B21B0334}"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3D73DBB-09BB-4977-87C9-ECB75226DBC9}" type="datetimeFigureOut">
              <a:rPr lang="en-AU" smtClean="0"/>
              <a:pPr/>
              <a:t>6/04/2018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A9ABDC5-E8AC-4A22-8165-1022B21B0334}"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3D73DBB-09BB-4977-87C9-ECB75226DBC9}" type="datetimeFigureOut">
              <a:rPr lang="en-AU" smtClean="0"/>
              <a:pPr/>
              <a:t>6/04/2018</a:t>
            </a:fld>
            <a:endParaRPr lang="en-AU"/>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AU"/>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A9ABDC5-E8AC-4A22-8165-1022B21B0334}" type="slidenum">
              <a:rPr lang="en-AU" smtClean="0"/>
              <a:pPr/>
              <a:t>‹#›</a:t>
            </a:fld>
            <a:endParaRPr lang="en-A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H Statue.JPG"/>
          <p:cNvPicPr>
            <a:picLocks noChangeAspect="1"/>
          </p:cNvPicPr>
          <p:nvPr/>
        </p:nvPicPr>
        <p:blipFill>
          <a:blip r:embed="rId3" cstate="print"/>
          <a:stretch>
            <a:fillRect/>
          </a:stretch>
        </p:blipFill>
        <p:spPr>
          <a:xfrm rot="5400000">
            <a:off x="3143250" y="857250"/>
            <a:ext cx="6858000" cy="5143500"/>
          </a:xfrm>
          <a:prstGeom prst="rect">
            <a:avLst/>
          </a:prstGeom>
        </p:spPr>
      </p:pic>
      <p:sp>
        <p:nvSpPr>
          <p:cNvPr id="3" name="TextBox 2"/>
          <p:cNvSpPr txBox="1"/>
          <p:nvPr/>
        </p:nvSpPr>
        <p:spPr>
          <a:xfrm>
            <a:off x="539552" y="548680"/>
            <a:ext cx="3168352" cy="5078313"/>
          </a:xfrm>
          <a:prstGeom prst="rect">
            <a:avLst/>
          </a:prstGeom>
          <a:noFill/>
        </p:spPr>
        <p:txBody>
          <a:bodyPr wrap="square" rtlCol="0">
            <a:spAutoFit/>
          </a:bodyPr>
          <a:lstStyle/>
          <a:p>
            <a:r>
              <a:rPr lang="en-AU" sz="5400" b="1" dirty="0" smtClean="0"/>
              <a:t>Jordan</a:t>
            </a:r>
            <a:r>
              <a:rPr lang="en-AU" sz="5400" b="1" smtClean="0"/>
              <a:t>, Syria </a:t>
            </a:r>
            <a:r>
              <a:rPr lang="en-AU" sz="5400" b="1" dirty="0" smtClean="0"/>
              <a:t>and the Great Ride</a:t>
            </a:r>
          </a:p>
          <a:p>
            <a:endParaRPr lang="en-AU" sz="5400" b="1"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AU" dirty="0" smtClean="0">
                <a:solidFill>
                  <a:srgbClr val="FFC000"/>
                </a:solidFill>
              </a:rPr>
              <a:t>Governor’s residence - Damascus</a:t>
            </a:r>
            <a:endParaRPr lang="en-AU" dirty="0">
              <a:solidFill>
                <a:srgbClr val="FFC000"/>
              </a:solidFill>
            </a:endParaRPr>
          </a:p>
        </p:txBody>
      </p:sp>
      <p:pic>
        <p:nvPicPr>
          <p:cNvPr id="4" name="Content Placeholder 3" descr="THE KING OF HEJAZ AND HIS TROOPS MARCHING INTO DAMASCUS AT THE TIME OF THE SURRENDER OF THE CITY. 1918-10-27. (DONATED BY MR. E.S CLAYDON.)"/>
          <p:cNvPicPr>
            <a:picLocks noGrp="1"/>
          </p:cNvPicPr>
          <p:nvPr>
            <p:ph idx="1"/>
          </p:nvPr>
        </p:nvPicPr>
        <p:blipFill>
          <a:blip r:embed="rId3" cstate="print"/>
          <a:srcRect/>
          <a:stretch>
            <a:fillRect/>
          </a:stretch>
        </p:blipFill>
        <p:spPr bwMode="auto">
          <a:xfrm>
            <a:off x="0" y="1484784"/>
            <a:ext cx="9144000" cy="537321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p:spPr>
        <p:txBody>
          <a:bodyPr/>
          <a:lstStyle/>
          <a:p>
            <a:r>
              <a:rPr lang="en-AU" dirty="0" smtClean="0">
                <a:solidFill>
                  <a:srgbClr val="FFC000"/>
                </a:solidFill>
              </a:rPr>
              <a:t>Damascus hospital</a:t>
            </a:r>
            <a:endParaRPr lang="en-AU" dirty="0">
              <a:solidFill>
                <a:srgbClr val="FFC000"/>
              </a:solidFill>
            </a:endParaRPr>
          </a:p>
        </p:txBody>
      </p:sp>
      <p:pic>
        <p:nvPicPr>
          <p:cNvPr id="4" name="Content Placeholder 3" descr="Damascus hospital B00364.jpg"/>
          <p:cNvPicPr>
            <a:picLocks noGrp="1" noChangeAspect="1"/>
          </p:cNvPicPr>
          <p:nvPr>
            <p:ph idx="1"/>
          </p:nvPr>
        </p:nvPicPr>
        <p:blipFill>
          <a:blip r:embed="rId3" cstate="print"/>
          <a:stretch>
            <a:fillRect/>
          </a:stretch>
        </p:blipFill>
        <p:spPr>
          <a:xfrm>
            <a:off x="1" y="1268760"/>
            <a:ext cx="9144000" cy="558924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744"/>
          </a:xfrm>
        </p:spPr>
        <p:txBody>
          <a:bodyPr/>
          <a:lstStyle/>
          <a:p>
            <a:r>
              <a:rPr lang="en-AU" dirty="0" smtClean="0"/>
              <a:t>A</a:t>
            </a:r>
            <a:r>
              <a:rPr lang="en-AU" dirty="0" smtClean="0"/>
              <a:t>ccomplishments</a:t>
            </a:r>
            <a:endParaRPr lang="en-AU" dirty="0"/>
          </a:p>
        </p:txBody>
      </p:sp>
      <p:sp>
        <p:nvSpPr>
          <p:cNvPr id="3" name="Content Placeholder 2"/>
          <p:cNvSpPr>
            <a:spLocks noGrp="1"/>
          </p:cNvSpPr>
          <p:nvPr>
            <p:ph idx="1"/>
          </p:nvPr>
        </p:nvSpPr>
        <p:spPr>
          <a:xfrm>
            <a:off x="251520" y="1124744"/>
            <a:ext cx="8352928" cy="5733256"/>
          </a:xfrm>
        </p:spPr>
        <p:txBody>
          <a:bodyPr>
            <a:normAutofit/>
          </a:bodyPr>
          <a:lstStyle/>
          <a:p>
            <a:r>
              <a:rPr lang="en-AU" sz="3200" b="1" dirty="0" smtClean="0"/>
              <a:t>Defeated 3 Turkish armies – that had decimated the ANZACs in </a:t>
            </a:r>
            <a:r>
              <a:rPr lang="en-AU" sz="3200" b="1" dirty="0" smtClean="0"/>
              <a:t>Gallipoli</a:t>
            </a:r>
          </a:p>
          <a:p>
            <a:pPr>
              <a:buNone/>
            </a:pPr>
            <a:r>
              <a:rPr lang="en-AU" sz="1100" b="1" dirty="0" smtClean="0"/>
              <a:t> </a:t>
            </a:r>
            <a:endParaRPr lang="en-AU" sz="1100" dirty="0" smtClean="0"/>
          </a:p>
          <a:p>
            <a:r>
              <a:rPr lang="en-AU" sz="3200" b="1" dirty="0" smtClean="0"/>
              <a:t>Captured 75,000 prisoners and 360 </a:t>
            </a:r>
            <a:r>
              <a:rPr lang="en-AU" sz="3200" b="1" dirty="0" smtClean="0"/>
              <a:t>guns</a:t>
            </a:r>
          </a:p>
          <a:p>
            <a:endParaRPr lang="en-AU" sz="1100" dirty="0" smtClean="0"/>
          </a:p>
          <a:p>
            <a:pPr lvl="0"/>
            <a:r>
              <a:rPr lang="en-AU" sz="3200" b="1" dirty="0" smtClean="0"/>
              <a:t>Ended </a:t>
            </a:r>
            <a:r>
              <a:rPr lang="en-AU" sz="3200" b="1" dirty="0" smtClean="0"/>
              <a:t>the Ottoman Empire </a:t>
            </a:r>
            <a:r>
              <a:rPr lang="en-AU" sz="3200" b="1" dirty="0" smtClean="0"/>
              <a:t> &amp; the war in the Middle East</a:t>
            </a:r>
          </a:p>
          <a:p>
            <a:pPr lvl="0">
              <a:buNone/>
            </a:pPr>
            <a:endParaRPr lang="en-AU" sz="1100" dirty="0" smtClean="0"/>
          </a:p>
          <a:p>
            <a:pPr lvl="0"/>
            <a:r>
              <a:rPr lang="en-AU" sz="3200" b="1" dirty="0" smtClean="0"/>
              <a:t>Liberated ¾ of Palestine (today Jordan and northern Israel) and Syria (today Lebanon and Syria) &amp; re-wrote the maps of the Middle </a:t>
            </a:r>
            <a:r>
              <a:rPr lang="en-AU" sz="3200" b="1" dirty="0" smtClean="0"/>
              <a:t>East</a:t>
            </a:r>
            <a:endParaRPr lang="en-AU" sz="32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Gen Sir Harry </a:t>
            </a:r>
            <a:r>
              <a:rPr lang="en-AU" dirty="0" err="1" smtClean="0"/>
              <a:t>Chauvel</a:t>
            </a:r>
            <a:endParaRPr lang="en-AU" dirty="0"/>
          </a:p>
        </p:txBody>
      </p:sp>
      <p:sp>
        <p:nvSpPr>
          <p:cNvPr id="3" name="Content Placeholder 2"/>
          <p:cNvSpPr>
            <a:spLocks noGrp="1"/>
          </p:cNvSpPr>
          <p:nvPr>
            <p:ph idx="1"/>
          </p:nvPr>
        </p:nvSpPr>
        <p:spPr>
          <a:xfrm>
            <a:off x="251520" y="1484784"/>
            <a:ext cx="8568952" cy="4824576"/>
          </a:xfrm>
        </p:spPr>
        <p:txBody>
          <a:bodyPr>
            <a:normAutofit/>
          </a:bodyPr>
          <a:lstStyle/>
          <a:p>
            <a:pPr lvl="0"/>
            <a:r>
              <a:rPr lang="en-AU" b="1" dirty="0" smtClean="0"/>
              <a:t>General Sir Harry </a:t>
            </a:r>
            <a:r>
              <a:rPr lang="en-AU" b="1" dirty="0" err="1" smtClean="0"/>
              <a:t>Chauvel</a:t>
            </a:r>
            <a:r>
              <a:rPr lang="en-AU" b="1" dirty="0" smtClean="0"/>
              <a:t> commanded a corps of 34,000 mounted troops </a:t>
            </a:r>
            <a:endParaRPr lang="en-AU" b="1" dirty="0" smtClean="0"/>
          </a:p>
          <a:p>
            <a:pPr lvl="0">
              <a:buNone/>
            </a:pPr>
            <a:endParaRPr lang="en-AU" sz="1100" dirty="0" smtClean="0"/>
          </a:p>
          <a:p>
            <a:pPr lvl="0"/>
            <a:r>
              <a:rPr lang="en-AU" b="1" dirty="0" smtClean="0"/>
              <a:t>They travelled </a:t>
            </a:r>
            <a:r>
              <a:rPr lang="en-AU" b="1" dirty="0" smtClean="0"/>
              <a:t>560 kilometres from Jaffa to Aleppo in 6 weeks on </a:t>
            </a:r>
            <a:r>
              <a:rPr lang="en-AU" b="1" dirty="0" smtClean="0"/>
              <a:t>horseback</a:t>
            </a:r>
          </a:p>
          <a:p>
            <a:pPr lvl="0">
              <a:buNone/>
            </a:pPr>
            <a:endParaRPr lang="en-AU" sz="1100" dirty="0" smtClean="0"/>
          </a:p>
          <a:p>
            <a:pPr lvl="0"/>
            <a:r>
              <a:rPr lang="en-AU" b="1" dirty="0" smtClean="0"/>
              <a:t>Attacked </a:t>
            </a:r>
            <a:r>
              <a:rPr lang="en-AU" b="1" dirty="0" smtClean="0"/>
              <a:t>across a front of 160 </a:t>
            </a:r>
            <a:r>
              <a:rPr lang="en-AU" b="1" dirty="0" smtClean="0"/>
              <a:t>kilometres</a:t>
            </a:r>
          </a:p>
          <a:p>
            <a:pPr lvl="0"/>
            <a:endParaRPr lang="en-AU" sz="1100" b="1" dirty="0" smtClean="0"/>
          </a:p>
          <a:p>
            <a:r>
              <a:rPr lang="en-AU" b="1" dirty="0" smtClean="0"/>
              <a:t>All accomplished while plagues of sickness were hitting the </a:t>
            </a:r>
            <a:r>
              <a:rPr lang="en-AU" b="1" dirty="0" smtClean="0"/>
              <a:t>troops</a:t>
            </a:r>
          </a:p>
          <a:p>
            <a:pPr>
              <a:buNone/>
            </a:pPr>
            <a:endParaRPr lang="en-AU" sz="1100" dirty="0" smtClean="0"/>
          </a:p>
          <a:p>
            <a:pPr lvl="0"/>
            <a:r>
              <a:rPr lang="en-AU" b="1" dirty="0" smtClean="0"/>
              <a:t>Created </a:t>
            </a:r>
            <a:r>
              <a:rPr lang="en-AU" b="1" dirty="0" smtClean="0"/>
              <a:t>the ANZAC Light Horse </a:t>
            </a:r>
            <a:r>
              <a:rPr lang="en-AU" b="1" dirty="0" smtClean="0"/>
              <a:t>legend</a:t>
            </a:r>
            <a:endParaRPr lang="en-AU"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General Sir Harry </a:t>
            </a:r>
            <a:r>
              <a:rPr lang="en-AU" dirty="0" err="1" smtClean="0"/>
              <a:t>Chauvel</a:t>
            </a:r>
            <a:endParaRPr lang="en-AU" dirty="0"/>
          </a:p>
        </p:txBody>
      </p:sp>
      <p:pic>
        <p:nvPicPr>
          <p:cNvPr id="4" name="Content Placeholder 3" descr="Chauvel in 1923 J00503.jpg"/>
          <p:cNvPicPr>
            <a:picLocks noGrp="1" noChangeAspect="1"/>
          </p:cNvPicPr>
          <p:nvPr>
            <p:ph idx="1"/>
          </p:nvPr>
        </p:nvPicPr>
        <p:blipFill>
          <a:blip r:embed="rId3" cstate="print"/>
          <a:stretch>
            <a:fillRect/>
          </a:stretch>
        </p:blipFill>
        <p:spPr>
          <a:xfrm>
            <a:off x="2483768" y="1268760"/>
            <a:ext cx="4135750" cy="531623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ontoon Auja Ford B00029.jpg"/>
          <p:cNvPicPr>
            <a:picLocks noChangeAspect="1"/>
          </p:cNvPicPr>
          <p:nvPr/>
        </p:nvPicPr>
        <p:blipFill>
          <a:blip r:embed="rId3" cstate="print"/>
          <a:stretch>
            <a:fillRect/>
          </a:stretch>
        </p:blipFill>
        <p:spPr>
          <a:xfrm>
            <a:off x="1" y="0"/>
            <a:ext cx="5508104" cy="6858000"/>
          </a:xfrm>
          <a:prstGeom prst="rect">
            <a:avLst/>
          </a:prstGeom>
        </p:spPr>
      </p:pic>
      <p:sp>
        <p:nvSpPr>
          <p:cNvPr id="11" name="TextBox 10"/>
          <p:cNvSpPr txBox="1"/>
          <p:nvPr/>
        </p:nvSpPr>
        <p:spPr>
          <a:xfrm>
            <a:off x="5580112" y="0"/>
            <a:ext cx="3563888" cy="4247317"/>
          </a:xfrm>
          <a:prstGeom prst="rect">
            <a:avLst/>
          </a:prstGeom>
          <a:noFill/>
        </p:spPr>
        <p:txBody>
          <a:bodyPr wrap="square" rtlCol="0">
            <a:spAutoFit/>
          </a:bodyPr>
          <a:lstStyle/>
          <a:p>
            <a:r>
              <a:rPr lang="en-AU" sz="5400" dirty="0" smtClean="0">
                <a:latin typeface="Arial Black" pitchFamily="34" charset="0"/>
              </a:rPr>
              <a:t>Pontoon bridge over Jordan river</a:t>
            </a:r>
            <a:endParaRPr lang="en-AU" sz="5400" dirty="0">
              <a:latin typeface="Arial Black"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jb\Documents\Ang Share Folder\Anzac booklet\Web pics\ch 8 dummy horses.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0" y="0"/>
            <a:ext cx="9144000" cy="1323439"/>
          </a:xfrm>
          <a:prstGeom prst="rect">
            <a:avLst/>
          </a:prstGeom>
          <a:noFill/>
        </p:spPr>
        <p:txBody>
          <a:bodyPr wrap="square" rtlCol="0">
            <a:spAutoFit/>
          </a:bodyPr>
          <a:lstStyle/>
          <a:p>
            <a:r>
              <a:rPr lang="en-AU" sz="4000" dirty="0" smtClean="0">
                <a:latin typeface="Arial Black" pitchFamily="34" charset="0"/>
              </a:rPr>
              <a:t>Dummy horses - to confuse the bomber aircraft</a:t>
            </a:r>
            <a:endParaRPr lang="en-AU" sz="4000" dirty="0">
              <a:latin typeface="Arial Black"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Squadron 9th Australian Light Horse Regiment camped in the Jordan Valley near Jericho, during the summer of 1918. After the two unsuccessful raids into Gilead, it was decided to hold the western ..."/>
          <p:cNvPicPr>
            <a:picLocks noChangeAspect="1" noChangeArrowheads="1"/>
          </p:cNvPicPr>
          <p:nvPr/>
        </p:nvPicPr>
        <p:blipFill>
          <a:blip r:embed="rId3" cstate="print"/>
          <a:srcRect/>
          <a:stretch>
            <a:fillRect/>
          </a:stretch>
        </p:blipFill>
        <p:spPr bwMode="auto">
          <a:xfrm>
            <a:off x="611560" y="836712"/>
            <a:ext cx="7560840" cy="6021287"/>
          </a:xfrm>
          <a:prstGeom prst="rect">
            <a:avLst/>
          </a:prstGeom>
          <a:noFill/>
        </p:spPr>
      </p:pic>
      <p:sp>
        <p:nvSpPr>
          <p:cNvPr id="3" name="TextBox 2"/>
          <p:cNvSpPr txBox="1"/>
          <p:nvPr/>
        </p:nvSpPr>
        <p:spPr>
          <a:xfrm>
            <a:off x="899592" y="0"/>
            <a:ext cx="7488832" cy="646331"/>
          </a:xfrm>
          <a:prstGeom prst="rect">
            <a:avLst/>
          </a:prstGeom>
          <a:noFill/>
        </p:spPr>
        <p:txBody>
          <a:bodyPr wrap="square" rtlCol="0">
            <a:spAutoFit/>
          </a:bodyPr>
          <a:lstStyle/>
          <a:p>
            <a:r>
              <a:rPr lang="en-AU" sz="3600" b="1" dirty="0" smtClean="0">
                <a:latin typeface="Arial Black" pitchFamily="34" charset="0"/>
              </a:rPr>
              <a:t>9</a:t>
            </a:r>
            <a:r>
              <a:rPr lang="en-AU" sz="3600" b="1" baseline="30000" dirty="0" smtClean="0">
                <a:latin typeface="Arial Black" pitchFamily="34" charset="0"/>
              </a:rPr>
              <a:t>th</a:t>
            </a:r>
            <a:r>
              <a:rPr lang="en-AU" sz="3600" b="1" dirty="0" smtClean="0">
                <a:latin typeface="Arial Black" pitchFamily="34" charset="0"/>
              </a:rPr>
              <a:t> Light Horse Jordan Valley</a:t>
            </a:r>
            <a:endParaRPr lang="en-AU" sz="3600" b="1" dirty="0">
              <a:latin typeface="Arial Black"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The town of Jenin on the morning after its capture by the 3rd Light Horse Brigade. As the Desert Mounted Corps was riding hard for the Esdraelon Plain, to get astride of the enemy's communications, ..."/>
          <p:cNvPicPr>
            <a:picLocks noChangeAspect="1" noChangeArrowheads="1"/>
          </p:cNvPicPr>
          <p:nvPr/>
        </p:nvPicPr>
        <p:blipFill>
          <a:blip r:embed="rId3" cstate="print"/>
          <a:srcRect/>
          <a:stretch>
            <a:fillRect/>
          </a:stretch>
        </p:blipFill>
        <p:spPr bwMode="auto">
          <a:xfrm>
            <a:off x="63500" y="-136525"/>
            <a:ext cx="9080500" cy="6994525"/>
          </a:xfrm>
          <a:prstGeom prst="rect">
            <a:avLst/>
          </a:prstGeom>
          <a:noFill/>
        </p:spPr>
      </p:pic>
      <p:sp>
        <p:nvSpPr>
          <p:cNvPr id="3" name="TextBox 2"/>
          <p:cNvSpPr txBox="1"/>
          <p:nvPr/>
        </p:nvSpPr>
        <p:spPr>
          <a:xfrm>
            <a:off x="683568" y="0"/>
            <a:ext cx="7992888" cy="1200329"/>
          </a:xfrm>
          <a:prstGeom prst="rect">
            <a:avLst/>
          </a:prstGeom>
          <a:noFill/>
        </p:spPr>
        <p:txBody>
          <a:bodyPr wrap="square" rtlCol="0">
            <a:spAutoFit/>
          </a:bodyPr>
          <a:lstStyle/>
          <a:p>
            <a:r>
              <a:rPr lang="en-AU" sz="3600" dirty="0" err="1" smtClean="0">
                <a:latin typeface="Arial Black" pitchFamily="34" charset="0"/>
              </a:rPr>
              <a:t>Jenin</a:t>
            </a:r>
            <a:r>
              <a:rPr lang="en-AU" sz="3600" dirty="0" smtClean="0">
                <a:latin typeface="Arial Black" pitchFamily="34" charset="0"/>
              </a:rPr>
              <a:t> – taken by 9</a:t>
            </a:r>
            <a:r>
              <a:rPr lang="en-AU" sz="3600" baseline="30000" dirty="0" smtClean="0">
                <a:latin typeface="Arial Black" pitchFamily="34" charset="0"/>
              </a:rPr>
              <a:t>th</a:t>
            </a:r>
            <a:r>
              <a:rPr lang="en-AU" sz="3600" dirty="0" smtClean="0">
                <a:latin typeface="Arial Black" pitchFamily="34" charset="0"/>
              </a:rPr>
              <a:t> and 10</a:t>
            </a:r>
            <a:r>
              <a:rPr lang="en-AU" sz="3600" baseline="30000" dirty="0" smtClean="0">
                <a:latin typeface="Arial Black" pitchFamily="34" charset="0"/>
              </a:rPr>
              <a:t>th</a:t>
            </a:r>
            <a:r>
              <a:rPr lang="en-AU" sz="3600" dirty="0" smtClean="0">
                <a:latin typeface="Arial Black" pitchFamily="34" charset="0"/>
              </a:rPr>
              <a:t> </a:t>
            </a:r>
            <a:r>
              <a:rPr lang="en-AU" sz="3600" dirty="0" smtClean="0">
                <a:latin typeface="Arial Black" pitchFamily="34" charset="0"/>
              </a:rPr>
              <a:t>Light Horse </a:t>
            </a:r>
            <a:r>
              <a:rPr lang="en-AU" sz="3600" dirty="0" smtClean="0">
                <a:latin typeface="Arial Black" pitchFamily="34" charset="0"/>
              </a:rPr>
              <a:t>regiments</a:t>
            </a:r>
            <a:endParaRPr lang="en-AU" sz="3600" dirty="0">
              <a:latin typeface="Arial Black"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76056" y="0"/>
            <a:ext cx="4067944" cy="3785652"/>
          </a:xfrm>
          <a:prstGeom prst="rect">
            <a:avLst/>
          </a:prstGeom>
          <a:noFill/>
        </p:spPr>
        <p:txBody>
          <a:bodyPr wrap="square" rtlCol="0">
            <a:spAutoFit/>
          </a:bodyPr>
          <a:lstStyle/>
          <a:p>
            <a:r>
              <a:rPr lang="en-AU" sz="4800" dirty="0" err="1" smtClean="0">
                <a:latin typeface="Arial Black" pitchFamily="34" charset="0"/>
              </a:rPr>
              <a:t>Semakh</a:t>
            </a:r>
            <a:r>
              <a:rPr lang="en-AU" sz="4800" dirty="0" smtClean="0">
                <a:latin typeface="Arial Black" pitchFamily="34" charset="0"/>
              </a:rPr>
              <a:t> Station – </a:t>
            </a:r>
            <a:r>
              <a:rPr lang="en-AU" sz="4800" dirty="0" smtClean="0">
                <a:latin typeface="Arial Black" pitchFamily="34" charset="0"/>
              </a:rPr>
              <a:t>in 1918 and now restored</a:t>
            </a:r>
            <a:endParaRPr lang="en-AU" sz="4800" dirty="0">
              <a:latin typeface="Arial Black" pitchFamily="34" charset="0"/>
            </a:endParaRPr>
          </a:p>
        </p:txBody>
      </p:sp>
      <p:pic>
        <p:nvPicPr>
          <p:cNvPr id="6" name="Picture 5" descr="C:\Users\Jill\Documents\Share File\Anzac booklet\Pics for book\Semakh\Semakh stationIMGP6257-2.JPG"/>
          <p:cNvPicPr/>
          <p:nvPr/>
        </p:nvPicPr>
        <p:blipFill>
          <a:blip r:embed="rId3" cstate="print"/>
          <a:srcRect/>
          <a:stretch>
            <a:fillRect/>
          </a:stretch>
        </p:blipFill>
        <p:spPr bwMode="auto">
          <a:xfrm>
            <a:off x="251520" y="4005064"/>
            <a:ext cx="4464496" cy="2852936"/>
          </a:xfrm>
          <a:prstGeom prst="rect">
            <a:avLst/>
          </a:prstGeom>
          <a:noFill/>
          <a:ln w="9525">
            <a:noFill/>
            <a:miter lim="800000"/>
            <a:headEnd/>
            <a:tailEnd/>
          </a:ln>
        </p:spPr>
      </p:pic>
      <p:pic>
        <p:nvPicPr>
          <p:cNvPr id="7" name="Picture 6" descr="C:\Users\Jill\Documents\Share File\Anzac booklet\Pics for book\Semakh\Semakh railway station B00238.jpg"/>
          <p:cNvPicPr/>
          <p:nvPr/>
        </p:nvPicPr>
        <p:blipFill>
          <a:blip r:embed="rId4" cstate="print"/>
          <a:srcRect/>
          <a:stretch>
            <a:fillRect/>
          </a:stretch>
        </p:blipFill>
        <p:spPr bwMode="auto">
          <a:xfrm>
            <a:off x="395536" y="260648"/>
            <a:ext cx="4248472" cy="3600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400" dirty="0" smtClean="0">
                <a:solidFill>
                  <a:srgbClr val="FFC000"/>
                </a:solidFill>
              </a:rPr>
              <a:t>ANZAC monument </a:t>
            </a:r>
            <a:r>
              <a:rPr lang="en-AU" sz="4400" dirty="0" err="1" smtClean="0">
                <a:solidFill>
                  <a:srgbClr val="FFC000"/>
                </a:solidFill>
              </a:rPr>
              <a:t>Semakh</a:t>
            </a:r>
            <a:endParaRPr lang="en-AU" sz="4400" dirty="0">
              <a:solidFill>
                <a:srgbClr val="FFC000"/>
              </a:solidFill>
            </a:endParaRPr>
          </a:p>
        </p:txBody>
      </p:sp>
      <p:pic>
        <p:nvPicPr>
          <p:cNvPr id="4" name="Content Placeholder 3" descr="ch 9 Monument Semakh 25%.jpg"/>
          <p:cNvPicPr>
            <a:picLocks noGrp="1" noChangeAspect="1"/>
          </p:cNvPicPr>
          <p:nvPr>
            <p:ph idx="1"/>
          </p:nvPr>
        </p:nvPicPr>
        <p:blipFill>
          <a:blip r:embed="rId3" cstate="print"/>
          <a:stretch>
            <a:fillRect/>
          </a:stretch>
        </p:blipFill>
        <p:spPr>
          <a:xfrm>
            <a:off x="1691680" y="1340768"/>
            <a:ext cx="5256584" cy="5517232"/>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b\Documents\Ang Share Folder\Anzac booklet\Web pics\ch 9 palestine-campaign map -1000.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Some of the prisoners captured by the Australian Light Horse, during the advance on Damascus, resting at Tul Keram. This is the middle image in a composite panorama with B00253A and B00253C. This ..."/>
          <p:cNvPicPr>
            <a:picLocks noChangeAspect="1" noChangeArrowheads="1"/>
          </p:cNvPicPr>
          <p:nvPr/>
        </p:nvPicPr>
        <p:blipFill>
          <a:blip r:embed="rId3" cstate="print"/>
          <a:srcRect/>
          <a:stretch>
            <a:fillRect/>
          </a:stretch>
        </p:blipFill>
        <p:spPr bwMode="auto">
          <a:xfrm>
            <a:off x="63500" y="-136525"/>
            <a:ext cx="9043426" cy="6994525"/>
          </a:xfrm>
          <a:prstGeom prst="rect">
            <a:avLst/>
          </a:prstGeom>
          <a:noFill/>
        </p:spPr>
      </p:pic>
      <p:sp>
        <p:nvSpPr>
          <p:cNvPr id="3" name="TextBox 2"/>
          <p:cNvSpPr txBox="1"/>
          <p:nvPr/>
        </p:nvSpPr>
        <p:spPr>
          <a:xfrm>
            <a:off x="323528" y="0"/>
            <a:ext cx="8820472" cy="769441"/>
          </a:xfrm>
          <a:prstGeom prst="rect">
            <a:avLst/>
          </a:prstGeom>
          <a:noFill/>
        </p:spPr>
        <p:txBody>
          <a:bodyPr wrap="square" rtlCol="0">
            <a:spAutoFit/>
          </a:bodyPr>
          <a:lstStyle/>
          <a:p>
            <a:r>
              <a:rPr lang="en-AU" sz="4400" dirty="0" smtClean="0">
                <a:solidFill>
                  <a:schemeClr val="bg1"/>
                </a:solidFill>
                <a:latin typeface="Arial Black" pitchFamily="34" charset="0"/>
              </a:rPr>
              <a:t>Turkish prisoners of war</a:t>
            </a:r>
            <a:endParaRPr lang="en-AU" sz="4400" dirty="0">
              <a:solidFill>
                <a:schemeClr val="bg1"/>
              </a:solidFill>
              <a:latin typeface="Arial Black"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424</TotalTime>
  <Words>344</Words>
  <Application>Microsoft Office PowerPoint</Application>
  <PresentationFormat>On-screen Show (4:3)</PresentationFormat>
  <Paragraphs>54</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Apex</vt:lpstr>
      <vt:lpstr>Slide 1</vt:lpstr>
      <vt:lpstr>Slide 2</vt:lpstr>
      <vt:lpstr>Slide 3</vt:lpstr>
      <vt:lpstr>Slide 4</vt:lpstr>
      <vt:lpstr>Slide 5</vt:lpstr>
      <vt:lpstr>Slide 6</vt:lpstr>
      <vt:lpstr>ANZAC monument Semakh</vt:lpstr>
      <vt:lpstr>Slide 8</vt:lpstr>
      <vt:lpstr>Slide 9</vt:lpstr>
      <vt:lpstr>Governor’s residence - Damascus</vt:lpstr>
      <vt:lpstr>Damascus hospital</vt:lpstr>
      <vt:lpstr>Accomplishments</vt:lpstr>
      <vt:lpstr>Gen Sir Harry Chauvel</vt:lpstr>
      <vt:lpstr>General Sir Harry Chauvel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Jill</dc:creator>
  <cp:lastModifiedBy>Jill</cp:lastModifiedBy>
  <cp:revision>9</cp:revision>
  <dcterms:created xsi:type="dcterms:W3CDTF">2016-12-18T11:14:47Z</dcterms:created>
  <dcterms:modified xsi:type="dcterms:W3CDTF">2018-04-06T06:21:01Z</dcterms:modified>
</cp:coreProperties>
</file>