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72" r:id="rId2"/>
    <p:sldId id="274" r:id="rId3"/>
    <p:sldId id="277" r:id="rId4"/>
    <p:sldId id="278" r:id="rId5"/>
    <p:sldId id="281" r:id="rId6"/>
    <p:sldId id="282" r:id="rId7"/>
    <p:sldId id="279" r:id="rId8"/>
    <p:sldId id="283" r:id="rId9"/>
    <p:sldId id="286" r:id="rId10"/>
    <p:sldId id="287" r:id="rId11"/>
    <p:sldId id="285" r:id="rId12"/>
    <p:sldId id="288" r:id="rId13"/>
    <p:sldId id="280" r:id="rId14"/>
    <p:sldId id="275" r:id="rId15"/>
    <p:sldId id="276" r:id="rId16"/>
    <p:sldId id="256" r:id="rId17"/>
    <p:sldId id="257" r:id="rId18"/>
    <p:sldId id="258" r:id="rId19"/>
    <p:sldId id="268" r:id="rId20"/>
    <p:sldId id="263" r:id="rId21"/>
    <p:sldId id="269" r:id="rId22"/>
    <p:sldId id="259" r:id="rId23"/>
    <p:sldId id="260" r:id="rId24"/>
    <p:sldId id="262" r:id="rId25"/>
    <p:sldId id="265" r:id="rId26"/>
    <p:sldId id="266" r:id="rId27"/>
    <p:sldId id="26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2857" autoAdjust="0"/>
  </p:normalViewPr>
  <p:slideViewPr>
    <p:cSldViewPr>
      <p:cViewPr varScale="1">
        <p:scale>
          <a:sx n="66" d="100"/>
          <a:sy n="66" d="100"/>
        </p:scale>
        <p:origin x="-7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73F03-B7F0-4777-A981-7958473F6D4B}" type="datetimeFigureOut">
              <a:rPr lang="en-AU" smtClean="0"/>
              <a:pPr/>
              <a:t>11/09/2018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C0124-E209-4BE3-8C26-32403A4BE6B5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wm.gov.au/collection/A04993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wm.gov.au/collec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275B5-BA69-4845-8E25-59A8BAE39153}" type="slidenum">
              <a:rPr lang="en-AU" smtClean="0"/>
              <a:pPr/>
              <a:t>1</a:t>
            </a:fld>
            <a:endParaRPr lang="en-A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https://www.awm.gov.au/collection/C970929 Photo E05314</a:t>
            </a:r>
          </a:p>
          <a:p>
            <a:r>
              <a:rPr lang="en-AU" dirty="0" smtClean="0"/>
              <a:t>https://www.awm.gov.au/collection/C369545 Photo E03575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C0124-E209-4BE3-8C26-32403A4BE6B5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http://www.wikiwand.com/es/Línea_Hindenburg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C0124-E209-4BE3-8C26-32403A4BE6B5}" type="slidenum">
              <a:rPr lang="en-AU" smtClean="0"/>
              <a:pPr/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https://www.awm.gov.au/collection/C42601 Photo H16140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C0124-E209-4BE3-8C26-32403A4BE6B5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Monash</a:t>
            </a:r>
            <a:r>
              <a:rPr lang="en-AU" baseline="0" dirty="0" smtClean="0"/>
              <a:t> leading Anzac Day March 1931 </a:t>
            </a:r>
            <a:r>
              <a:rPr lang="en-AU" dirty="0" smtClean="0"/>
              <a:t>https://www.awm.gov.au/collection/C1007311 Photo A03451 </a:t>
            </a:r>
          </a:p>
          <a:p>
            <a:r>
              <a:rPr lang="en-AU" dirty="0" smtClean="0"/>
              <a:t>https://www.awm.gov.au/collection/C1004828 Photo A02691 By </a:t>
            </a:r>
            <a:r>
              <a:rPr lang="en-AU" dirty="0" err="1" smtClean="0"/>
              <a:t>Ellliott</a:t>
            </a:r>
            <a:r>
              <a:rPr lang="en-AU" baseline="0" dirty="0" smtClean="0"/>
              <a:t> and Fry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C0124-E209-4BE3-8C26-32403A4BE6B5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https://www.awm.gov.au/collection/C397948 Photo E02964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C0124-E209-4BE3-8C26-32403A4BE6B5}" type="slidenum">
              <a:rPr lang="en-AU" smtClean="0"/>
              <a:pPr/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https://commons.wikimedia.org/wiki/File:Order_of_Saint_Michael_and_Saint_George_grand_cross_collar_badge_(United_Kingdom_1870-1900)_-_Tallinn_Museum_of_Orders.jpg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C0124-E209-4BE3-8C26-32403A4BE6B5}" type="slidenum">
              <a:rPr lang="en-AU" smtClean="0"/>
              <a:pPr/>
              <a:t>15</a:t>
            </a:fld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Harry 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Chauvel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1923 https://www.awm.gov.au/collection/J00503/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C0124-E209-4BE3-8C26-32403A4BE6B5}" type="slidenum">
              <a:rPr lang="en-AU" smtClean="0"/>
              <a:pPr/>
              <a:t>16</a:t>
            </a:fld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Harry 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Chauvel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a young man in the Queensland Mounted Infantry </a:t>
            </a:r>
            <a:r>
              <a:rPr lang="en-A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https://www.awm.gov.au/collection/A04993/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C0124-E209-4BE3-8C26-32403A4BE6B5}" type="slidenum">
              <a:rPr lang="en-AU" smtClean="0"/>
              <a:pPr/>
              <a:t>17</a:t>
            </a:fld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Australian War Memorial https://www.awm.gov.au/collection/G01014/ Photo by Charles Bean. Gallipoli Peninsula, Turkey. 1915. General 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Chauvel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Major E.M. Williams, Brigade Major of the 1st Australian Light Horse (left) and Staff Captain Walter Percy Farr (right).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C0124-E209-4BE3-8C26-32403A4BE6B5}" type="slidenum">
              <a:rPr lang="en-AU" smtClean="0"/>
              <a:pPr/>
              <a:t>18</a:t>
            </a:fld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https://www.awm.gov.au/collection/  Photo J06076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275B5-BA69-4845-8E25-59A8BAE39153}" type="slidenum">
              <a:rPr lang="en-AU" smtClean="0"/>
              <a:pPr/>
              <a:t>19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 Sir John Monash- Photo by 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Swaine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https://www.awm.gov.au/collection/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AO2697/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C0124-E209-4BE3-8C26-32403A4BE6B5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Australian War Memorial https://www.awm.gov.au/collection/J06708/ Sir Harry 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Chauvel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Portrait by McInnis.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C0124-E209-4BE3-8C26-32403A4BE6B5}" type="slidenum">
              <a:rPr lang="en-AU" smtClean="0"/>
              <a:pPr/>
              <a:t>20</a:t>
            </a:fld>
            <a:endParaRPr lang="en-A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Disputed picture of the charge at Beersheba (or re-enactment) – Australian War memorial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https://www.awm.gov.au/collection/A02684/ It was probably taken when two regiments of the 4th Brigade, Australian Light Horse, re-enacted the charge for the official photographer Frank Hurley, at 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Belah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7 February 1918.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275B5-BA69-4845-8E25-59A8BAE39153}" type="slidenum">
              <a:rPr lang="en-AU" smtClean="0"/>
              <a:pPr/>
              <a:t>21</a:t>
            </a:fld>
            <a:endParaRPr lang="en-A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Australian War Memorial https://www.awm.gov.au/collection/A01575/ General Sir H G 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Chauvel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GOC, Desert Mounted Corps (centre) with Brigadier General R G H Howard-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Vyse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CMG DSO, his Brigadier General, General Staff (BGGS) (left) and Captain W G Lyons MC (right), one of his Aide de Camps (ADC). Photo taken the day after the capture of Beersheba.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C0124-E209-4BE3-8C26-32403A4BE6B5}" type="slidenum">
              <a:rPr lang="en-AU" smtClean="0"/>
              <a:pPr/>
              <a:t>22</a:t>
            </a:fld>
            <a:endParaRPr lang="en-A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Chauvel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leading the troops through Damascus https://www.awm.gov.au/collection/H10659/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C0124-E209-4BE3-8C26-32403A4BE6B5}" type="slidenum">
              <a:rPr lang="en-AU" smtClean="0"/>
              <a:pPr/>
              <a:t>23</a:t>
            </a:fld>
            <a:endParaRPr lang="en-A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Chauvel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horse Maribyrnong 1923. https://www.awm.gov.au/collection/J00505/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C0124-E209-4BE3-8C26-32403A4BE6B5}" type="slidenum">
              <a:rPr lang="en-AU" smtClean="0"/>
              <a:pPr/>
              <a:t>24</a:t>
            </a:fld>
            <a:endParaRPr lang="en-A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Memorial plaque St Paul’s Cathedral</a:t>
            </a:r>
            <a:r>
              <a:rPr lang="en-AU" baseline="0" dirty="0" smtClean="0"/>
              <a:t> Melbourne – P </a:t>
            </a:r>
            <a:r>
              <a:rPr lang="en-AU" baseline="0" dirty="0" err="1" smtClean="0"/>
              <a:t>Kentley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275B5-BA69-4845-8E25-59A8BAE39153}" type="slidenum">
              <a:rPr lang="en-AU" smtClean="0"/>
              <a:pPr/>
              <a:t>25</a:t>
            </a:fld>
            <a:endParaRPr lang="en-A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Letter from the collection of Richard </a:t>
            </a:r>
            <a:r>
              <a:rPr lang="en-AU" dirty="0" err="1" smtClean="0"/>
              <a:t>Chauvel</a:t>
            </a:r>
            <a:r>
              <a:rPr lang="en-AU" dirty="0" smtClean="0"/>
              <a:t> – displayed at the</a:t>
            </a:r>
            <a:r>
              <a:rPr lang="en-AU" baseline="0" dirty="0" smtClean="0"/>
              <a:t> Shrine of Remembrance in Melbourne 2018 – P. </a:t>
            </a:r>
            <a:r>
              <a:rPr lang="en-AU" baseline="0" dirty="0" err="1" smtClean="0"/>
              <a:t>Kentley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275B5-BA69-4845-8E25-59A8BAE39153}" type="slidenum">
              <a:rPr lang="en-AU" smtClean="0"/>
              <a:pPr/>
              <a:t>26</a:t>
            </a:fld>
            <a:endParaRPr lang="en-A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Australian War Memorial https://www.awm.gov.au/collection/087280/ Photo John Lee.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Sir Harry 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Chauvel's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horse with the rider's boots set in reverse.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C0124-E209-4BE3-8C26-32403A4BE6B5}" type="slidenum">
              <a:rPr lang="en-AU" smtClean="0"/>
              <a:pPr/>
              <a:t>27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https://en.wikipedia.org/wiki/File:Melbourne_Skyline_and_Princes_Bridge_-_Dec_2008.jpg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275B5-BA69-4845-8E25-59A8BAE39153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https://www.awm.gov.au/collection/C525 Photo A01241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C0124-E209-4BE3-8C26-32403A4BE6B5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https://www.awm.gov.au/collection/C57440 Photo G01005 by Bean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C0124-E209-4BE3-8C26-32403A4BE6B5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https://www.awm.gov.au/collection/C954989 Photo E01149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C0124-E209-4BE3-8C26-32403A4BE6B5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https://www.awm.gov.au/collection/C600 Photo A02697 by</a:t>
            </a:r>
            <a:r>
              <a:rPr lang="en-AU" baseline="0" dirty="0" smtClean="0"/>
              <a:t> </a:t>
            </a:r>
            <a:r>
              <a:rPr lang="en-AU" baseline="0" dirty="0" err="1" smtClean="0"/>
              <a:t>Swaine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C0124-E209-4BE3-8C26-32403A4BE6B5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https://www.awm.gov.au/collection/C962382?image=2 Photo E02637</a:t>
            </a:r>
          </a:p>
          <a:p>
            <a:r>
              <a:rPr lang="en-AU" dirty="0" smtClean="0"/>
              <a:t>https://www.awm.gov.au/collection/C43260  Photo E02664 Asleep</a:t>
            </a:r>
            <a:r>
              <a:rPr lang="en-AU" baseline="0" dirty="0" smtClean="0"/>
              <a:t> in the trenches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C0124-E209-4BE3-8C26-32403A4BE6B5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https://www.awm.gov.au/collection/C55032 E03210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C0124-E209-4BE3-8C26-32403A4BE6B5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0D0A7CB-2316-4898-B6A5-ACC2F6D7F73C}" type="datetimeFigureOut">
              <a:rPr lang="en-AU" smtClean="0"/>
              <a:pPr/>
              <a:t>11/09/2018</a:t>
            </a:fld>
            <a:endParaRPr lang="en-A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4C4C44F-8427-43DE-A59C-A251289DCD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D0A7CB-2316-4898-B6A5-ACC2F6D7F73C}" type="datetimeFigureOut">
              <a:rPr lang="en-AU" smtClean="0"/>
              <a:pPr/>
              <a:t>11/09/2018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C4C44F-8427-43DE-A59C-A251289DCD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0D0A7CB-2316-4898-B6A5-ACC2F6D7F73C}" type="datetimeFigureOut">
              <a:rPr lang="en-AU" smtClean="0"/>
              <a:pPr/>
              <a:t>11/09/2018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4C4C44F-8427-43DE-A59C-A251289DCD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D0A7CB-2316-4898-B6A5-ACC2F6D7F73C}" type="datetimeFigureOut">
              <a:rPr lang="en-AU" smtClean="0"/>
              <a:pPr/>
              <a:t>11/09/2018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C4C44F-8427-43DE-A59C-A251289DCD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0D0A7CB-2316-4898-B6A5-ACC2F6D7F73C}" type="datetimeFigureOut">
              <a:rPr lang="en-AU" smtClean="0"/>
              <a:pPr/>
              <a:t>11/09/2018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4C4C44F-8427-43DE-A59C-A251289DCD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D0A7CB-2316-4898-B6A5-ACC2F6D7F73C}" type="datetimeFigureOut">
              <a:rPr lang="en-AU" smtClean="0"/>
              <a:pPr/>
              <a:t>11/09/2018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C4C44F-8427-43DE-A59C-A251289DCD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D0A7CB-2316-4898-B6A5-ACC2F6D7F73C}" type="datetimeFigureOut">
              <a:rPr lang="en-AU" smtClean="0"/>
              <a:pPr/>
              <a:t>11/09/2018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C4C44F-8427-43DE-A59C-A251289DCD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D0A7CB-2316-4898-B6A5-ACC2F6D7F73C}" type="datetimeFigureOut">
              <a:rPr lang="en-AU" smtClean="0"/>
              <a:pPr/>
              <a:t>11/09/2018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C4C44F-8427-43DE-A59C-A251289DCD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0D0A7CB-2316-4898-B6A5-ACC2F6D7F73C}" type="datetimeFigureOut">
              <a:rPr lang="en-AU" smtClean="0"/>
              <a:pPr/>
              <a:t>11/09/2018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C4C44F-8427-43DE-A59C-A251289DCD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D0A7CB-2316-4898-B6A5-ACC2F6D7F73C}" type="datetimeFigureOut">
              <a:rPr lang="en-AU" smtClean="0"/>
              <a:pPr/>
              <a:t>11/09/2018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C4C44F-8427-43DE-A59C-A251289DCD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D0A7CB-2316-4898-B6A5-ACC2F6D7F73C}" type="datetimeFigureOut">
              <a:rPr lang="en-AU" smtClean="0"/>
              <a:pPr/>
              <a:t>11/09/2018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C4C44F-8427-43DE-A59C-A251289DCDAC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0D0A7CB-2316-4898-B6A5-ACC2F6D7F73C}" type="datetimeFigureOut">
              <a:rPr lang="en-AU" smtClean="0"/>
              <a:pPr/>
              <a:t>11/09/2018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4C4C44F-8427-43DE-A59C-A251289DCDAC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Order_of_Saint_Michael_and_Saint_George_grand_cross_collar_badge_(United_Kingdom_1870-1900)_-_Tallinn_Museum_of_Orders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8924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 smtClean="0"/>
              <a:t>Two great Australian Generals</a:t>
            </a:r>
          </a:p>
          <a:p>
            <a:pPr algn="ctr"/>
            <a:r>
              <a:rPr lang="en-AU" sz="5400" b="1" dirty="0" smtClean="0"/>
              <a:t>Monash and </a:t>
            </a:r>
            <a:r>
              <a:rPr lang="en-AU" sz="5400" b="1" dirty="0" err="1" smtClean="0"/>
              <a:t>Chauvel</a:t>
            </a:r>
            <a:endParaRPr lang="en-AU" sz="5400" b="1" dirty="0" smtClean="0"/>
          </a:p>
          <a:p>
            <a:endParaRPr lang="en-AU" sz="5400" b="1" dirty="0" smtClean="0"/>
          </a:p>
        </p:txBody>
      </p:sp>
      <p:pic>
        <p:nvPicPr>
          <p:cNvPr id="26626" name="Picture 2" descr="Image result for monash and chauv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348880"/>
            <a:ext cx="6551395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Peronne</a:t>
            </a:r>
            <a:endParaRPr lang="en-AU" dirty="0"/>
          </a:p>
        </p:txBody>
      </p:sp>
      <p:pic>
        <p:nvPicPr>
          <p:cNvPr id="4" name="Content Placeholder 3" descr="Peronne E05314 405758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276872"/>
            <a:ext cx="4283968" cy="3266526"/>
          </a:xfrm>
        </p:spPr>
      </p:pic>
      <p:pic>
        <p:nvPicPr>
          <p:cNvPr id="43010" name="Picture 2" descr="E035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1789" y="0"/>
            <a:ext cx="479221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764704"/>
          </a:xfrm>
        </p:spPr>
        <p:txBody>
          <a:bodyPr/>
          <a:lstStyle/>
          <a:p>
            <a:pPr algn="ctr"/>
            <a:r>
              <a:rPr lang="en-AU" dirty="0" smtClean="0"/>
              <a:t>Hindenburg line</a:t>
            </a:r>
            <a:endParaRPr lang="en-AU" dirty="0"/>
          </a:p>
        </p:txBody>
      </p:sp>
      <p:pic>
        <p:nvPicPr>
          <p:cNvPr id="4" name="Content Placeholder 3" descr="Withdrawal_to_Hindenburg_Line_diagram_300px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906779"/>
            <a:ext cx="5544616" cy="595122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908720"/>
          </a:xfrm>
        </p:spPr>
        <p:txBody>
          <a:bodyPr/>
          <a:lstStyle/>
          <a:p>
            <a:pPr algn="ctr"/>
            <a:r>
              <a:rPr lang="en-AU" dirty="0" err="1" smtClean="0"/>
              <a:t>hOme</a:t>
            </a:r>
            <a:r>
              <a:rPr lang="en-AU" dirty="0" smtClean="0"/>
              <a:t> at last</a:t>
            </a:r>
            <a:endParaRPr lang="en-AU" dirty="0"/>
          </a:p>
        </p:txBody>
      </p:sp>
      <p:pic>
        <p:nvPicPr>
          <p:cNvPr id="4" name="Content Placeholder 3" descr="Home at last H 16140 61391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1720" y="980728"/>
            <a:ext cx="4163012" cy="540200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Monash leads Anzac Day march 1931</a:t>
            </a:r>
            <a:endParaRPr lang="en-AU" dirty="0"/>
          </a:p>
        </p:txBody>
      </p:sp>
      <p:pic>
        <p:nvPicPr>
          <p:cNvPr id="4" name="Content Placeholder 3" descr="Monash no hat 416875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32040" y="980728"/>
            <a:ext cx="3588060" cy="5261415"/>
          </a:xfrm>
        </p:spPr>
      </p:pic>
      <p:pic>
        <p:nvPicPr>
          <p:cNvPr id="57346" name="Picture 2" descr="A034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998215"/>
            <a:ext cx="3957374" cy="5859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ng George V knighting Monash Photo E02964 41647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5000"/>
            <a:ext cx="8128000" cy="6223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40"/>
            <a:ext cx="81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/>
              <a:t>  Knight Grand Cross of the Order       of </a:t>
            </a:r>
            <a:r>
              <a:rPr lang="en-AU" dirty="0" err="1" smtClean="0"/>
              <a:t>st</a:t>
            </a:r>
            <a:r>
              <a:rPr lang="en-AU" dirty="0" smtClean="0"/>
              <a:t> Michael and St George</a:t>
            </a:r>
            <a:endParaRPr lang="en-AU" dirty="0"/>
          </a:p>
        </p:txBody>
      </p:sp>
      <p:pic>
        <p:nvPicPr>
          <p:cNvPr id="3" name="Picture 3" descr="Order of Saint Michael and Saint George grand cross collar badge (United Kingdom 1870-1900) - Tallinn Museum of Order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204864"/>
            <a:ext cx="4489909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pPr algn="ctr"/>
            <a:r>
              <a:rPr lang="en-AU" sz="4800" dirty="0" smtClean="0"/>
              <a:t>General Sir Harry </a:t>
            </a:r>
            <a:r>
              <a:rPr lang="en-AU" sz="4800" dirty="0" err="1" smtClean="0"/>
              <a:t>Chauvel</a:t>
            </a:r>
            <a:r>
              <a:rPr lang="en-AU" sz="4800" dirty="0" smtClean="0"/>
              <a:t> </a:t>
            </a:r>
            <a:endParaRPr lang="en-AU" sz="4800" dirty="0"/>
          </a:p>
        </p:txBody>
      </p:sp>
      <p:pic>
        <p:nvPicPr>
          <p:cNvPr id="36868" name="Picture 4" descr="Portrait of General Sir Henry (Harry) George Chauvel GCMG KCB at Maribyrong camp during the Citizen Military Force (CMF) (Light Horse) camp held there in March 1923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1"/>
            <a:ext cx="4628229" cy="594927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08104" y="1700808"/>
            <a:ext cx="28803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solidFill>
                  <a:schemeClr val="bg1"/>
                </a:solidFill>
              </a:rPr>
              <a:t>Commander of  the Desert Mounted Corps</a:t>
            </a:r>
            <a:endParaRPr lang="en-A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</p:spPr>
        <p:txBody>
          <a:bodyPr>
            <a:normAutofit/>
          </a:bodyPr>
          <a:lstStyle/>
          <a:p>
            <a:pPr algn="ctr"/>
            <a:r>
              <a:rPr lang="en-AU" dirty="0" err="1" smtClean="0"/>
              <a:t>Chauvel</a:t>
            </a:r>
            <a:r>
              <a:rPr lang="en-AU" dirty="0" smtClean="0"/>
              <a:t> as a young man</a:t>
            </a:r>
            <a:endParaRPr lang="en-AU" dirty="0"/>
          </a:p>
        </p:txBody>
      </p:sp>
      <p:pic>
        <p:nvPicPr>
          <p:cNvPr id="1026" name="Picture 2" descr="Portrait of Captain H G Chauvel as an officer of the Queensland Mounted Infantry with which unit he served as a volunteer in the South African campaign. He was later to become Lieutenant General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196752"/>
            <a:ext cx="3960440" cy="5430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908720"/>
          </a:xfrm>
        </p:spPr>
        <p:txBody>
          <a:bodyPr>
            <a:noAutofit/>
          </a:bodyPr>
          <a:lstStyle/>
          <a:p>
            <a:pPr algn="ctr"/>
            <a:r>
              <a:rPr lang="en-AU" sz="5400" dirty="0" err="1" smtClean="0"/>
              <a:t>GAllipoli</a:t>
            </a:r>
            <a:endParaRPr lang="en-AU" sz="5400" dirty="0"/>
          </a:p>
        </p:txBody>
      </p:sp>
      <p:pic>
        <p:nvPicPr>
          <p:cNvPr id="3" name="Picture 2" descr="C:\Users\jb\Documents\Ang Share Folder\Anzac booklet\Web pics\Chauvel with troops Gallipoli G010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980728"/>
            <a:ext cx="4032447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932041" y="2132856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err="1" smtClean="0"/>
              <a:t>Chauvel</a:t>
            </a:r>
            <a:r>
              <a:rPr lang="en-AU" sz="3600" dirty="0" smtClean="0"/>
              <a:t> led the 1</a:t>
            </a:r>
            <a:r>
              <a:rPr lang="en-AU" sz="3600" baseline="30000" dirty="0" smtClean="0"/>
              <a:t>st</a:t>
            </a:r>
            <a:r>
              <a:rPr lang="en-AU" sz="3600" dirty="0" smtClean="0"/>
              <a:t> Light Horse Brigade in Gallipoli</a:t>
            </a:r>
            <a:endParaRPr lang="en-AU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06076 Troops returning to Roma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9644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9" y="764704"/>
            <a:ext cx="39604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The Allied forces lost 202 men, mostly ANZACS</a:t>
            </a:r>
          </a:p>
          <a:p>
            <a:endParaRPr lang="en-US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The Turkish toll was 1,250 killed, almost 4,000 injured and another 4,000 captured</a:t>
            </a:r>
            <a:endParaRPr lang="en-AU" sz="28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pPr algn="ctr"/>
            <a:r>
              <a:rPr lang="en-AU" sz="4800" dirty="0" smtClean="0"/>
              <a:t>General Sir John Monash</a:t>
            </a:r>
            <a:endParaRPr lang="en-A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3635896" y="4437112"/>
            <a:ext cx="55081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solidFill>
                  <a:schemeClr val="bg1"/>
                </a:solidFill>
              </a:rPr>
              <a:t>Commander of the Australian Corps AIF </a:t>
            </a:r>
          </a:p>
          <a:p>
            <a:r>
              <a:rPr lang="en-AU" sz="3600" dirty="0" smtClean="0">
                <a:solidFill>
                  <a:schemeClr val="bg1"/>
                </a:solidFill>
              </a:rPr>
              <a:t>on the Western Front</a:t>
            </a:r>
            <a:endParaRPr lang="en-AU" sz="3600" dirty="0">
              <a:solidFill>
                <a:schemeClr val="bg1"/>
              </a:solidFill>
            </a:endParaRPr>
          </a:p>
        </p:txBody>
      </p:sp>
      <p:pic>
        <p:nvPicPr>
          <p:cNvPr id="5" name="Picture 4" descr="ch 1 Mona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268760"/>
            <a:ext cx="5498972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</p:spPr>
        <p:txBody>
          <a:bodyPr/>
          <a:lstStyle/>
          <a:p>
            <a:pPr algn="ctr"/>
            <a:r>
              <a:rPr lang="en-AU" dirty="0" smtClean="0"/>
              <a:t>In the Sinai </a:t>
            </a:r>
            <a:r>
              <a:rPr lang="en-AU" dirty="0" err="1" smtClean="0"/>
              <a:t>dEsert</a:t>
            </a:r>
            <a:endParaRPr lang="en-AU" dirty="0"/>
          </a:p>
        </p:txBody>
      </p:sp>
      <p:pic>
        <p:nvPicPr>
          <p:cNvPr id="3" name="Picture 2" descr="C:\Users\jb\Documents\Ang Share Folder\Anzac booklet\Web pics\Chauvel J06708 Portrait McInni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24744"/>
            <a:ext cx="5184576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 5 AWM A02684 charge p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56792"/>
            <a:ext cx="8128000" cy="485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latin typeface="Arial Black" pitchFamily="34" charset="0"/>
              </a:rPr>
              <a:t>Charge of Beersheba </a:t>
            </a:r>
            <a:endParaRPr lang="en-AU" sz="4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764704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The day after capturing </a:t>
            </a:r>
            <a:r>
              <a:rPr lang="en-AU" dirty="0" err="1" smtClean="0"/>
              <a:t>beersheba</a:t>
            </a:r>
            <a:endParaRPr lang="en-AU" dirty="0"/>
          </a:p>
        </p:txBody>
      </p:sp>
      <p:pic>
        <p:nvPicPr>
          <p:cNvPr id="3" name="Picture 2" descr="C:\Users\jb\Documents\Ang Share Folder\Anzac booklet\Web pics\Day after the charge A015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7416824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/>
          <a:lstStyle/>
          <a:p>
            <a:pPr algn="ctr"/>
            <a:r>
              <a:rPr lang="en-AU" dirty="0" err="1" smtClean="0"/>
              <a:t>damascus</a:t>
            </a:r>
            <a:endParaRPr lang="en-AU" dirty="0"/>
          </a:p>
        </p:txBody>
      </p:sp>
      <p:pic>
        <p:nvPicPr>
          <p:cNvPr id="46082" name="Picture 2" descr="https://www.awm.gov.au/images/collection/items/ACCNUM_SCREEN/H106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6096000" cy="4743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Inspector general of the army</a:t>
            </a:r>
            <a:endParaRPr lang="en-AU" dirty="0"/>
          </a:p>
        </p:txBody>
      </p:sp>
      <p:pic>
        <p:nvPicPr>
          <p:cNvPr id="43010" name="Picture 2" descr="https://www.awm.gov.au/images/collection/items/ACCNUM_SCREEN/J005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96752"/>
            <a:ext cx="6643546" cy="5242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9" y="188640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>
                <a:latin typeface="Arial Black" pitchFamily="34" charset="0"/>
              </a:rPr>
              <a:t>Memorial plaque to </a:t>
            </a:r>
            <a:r>
              <a:rPr lang="en-AU" sz="2800" dirty="0" err="1" smtClean="0">
                <a:latin typeface="Arial Black" pitchFamily="34" charset="0"/>
              </a:rPr>
              <a:t>Chauvel</a:t>
            </a:r>
            <a:r>
              <a:rPr lang="en-AU" sz="2800" dirty="0" smtClean="0">
                <a:latin typeface="Arial Black" pitchFamily="34" charset="0"/>
              </a:rPr>
              <a:t> </a:t>
            </a:r>
          </a:p>
          <a:p>
            <a:pPr algn="ctr"/>
            <a:r>
              <a:rPr lang="en-AU" sz="2800" dirty="0" smtClean="0">
                <a:latin typeface="Arial Black" pitchFamily="34" charset="0"/>
              </a:rPr>
              <a:t>St Paul’s Cathedral Melbourne</a:t>
            </a:r>
            <a:endParaRPr lang="en-AU" sz="2800" dirty="0">
              <a:latin typeface="Arial Black" pitchFamily="34" charset="0"/>
            </a:endParaRPr>
          </a:p>
        </p:txBody>
      </p:sp>
      <p:pic>
        <p:nvPicPr>
          <p:cNvPr id="4" name="Picture 3" descr="Chauvel plaque St Paul's PK - 50% li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556792"/>
            <a:ext cx="7344816" cy="471621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uvel Let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3144" y="0"/>
            <a:ext cx="608085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836712"/>
            <a:ext cx="26642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/>
              <a:t>Letter of appreciation from the </a:t>
            </a:r>
            <a:r>
              <a:rPr lang="en-AU" sz="3200" b="1" dirty="0" err="1" smtClean="0"/>
              <a:t>Rehovot</a:t>
            </a:r>
            <a:r>
              <a:rPr lang="en-AU" sz="3200" b="1" dirty="0" smtClean="0"/>
              <a:t> Community to </a:t>
            </a:r>
            <a:r>
              <a:rPr lang="en-AU" sz="3200" b="1" dirty="0" err="1" smtClean="0"/>
              <a:t>Chauvel</a:t>
            </a:r>
            <a:r>
              <a:rPr lang="en-AU" sz="3200" b="1" dirty="0" smtClean="0"/>
              <a:t> </a:t>
            </a:r>
            <a:endParaRPr lang="en-AU" sz="32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908720"/>
          </a:xfrm>
        </p:spPr>
        <p:txBody>
          <a:bodyPr/>
          <a:lstStyle/>
          <a:p>
            <a:pPr algn="ctr"/>
            <a:r>
              <a:rPr lang="en-AU" dirty="0" err="1" smtClean="0"/>
              <a:t>Chauvel’s</a:t>
            </a:r>
            <a:r>
              <a:rPr lang="en-AU" dirty="0" smtClean="0"/>
              <a:t> funeral</a:t>
            </a:r>
            <a:endParaRPr lang="en-AU" dirty="0"/>
          </a:p>
        </p:txBody>
      </p:sp>
      <p:pic>
        <p:nvPicPr>
          <p:cNvPr id="3" name="Picture 2" descr="C:\Users\jb\Documents\Ang Share Folder\Anzac booklet\Web pics\Loan charger - boots reversed chauvel's funer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052736"/>
            <a:ext cx="576064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3568" y="6093296"/>
            <a:ext cx="707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Boots in reverse mean fallen soldier not returning</a:t>
            </a:r>
            <a:endParaRPr lang="en-A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20688"/>
            <a:ext cx="81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latin typeface="Arial Black" pitchFamily="34" charset="0"/>
              </a:rPr>
              <a:t>Princes Bridge, Melbourne</a:t>
            </a:r>
            <a:endParaRPr lang="en-AU" sz="4000" dirty="0">
              <a:latin typeface="Arial Black" pitchFamily="34" charset="0"/>
            </a:endParaRPr>
          </a:p>
        </p:txBody>
      </p:sp>
      <p:pic>
        <p:nvPicPr>
          <p:cNvPr id="65538" name="Picture 2" descr="https://upload.wikimedia.org/wikipedia/commons/1/11/Melbourne_Skyline_and_Princes_Bridge_-_Dec_2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16832"/>
            <a:ext cx="6480719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43192" cy="764704"/>
          </a:xfrm>
        </p:spPr>
        <p:txBody>
          <a:bodyPr/>
          <a:lstStyle/>
          <a:p>
            <a:pPr algn="ctr"/>
            <a:r>
              <a:rPr lang="en-AU" dirty="0" smtClean="0"/>
              <a:t>Monash in 1915</a:t>
            </a:r>
            <a:endParaRPr lang="en-AU" dirty="0"/>
          </a:p>
        </p:txBody>
      </p:sp>
      <p:pic>
        <p:nvPicPr>
          <p:cNvPr id="4" name="Content Placeholder 3" descr="Monash 1915 Photo A01241 416329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39752" y="764704"/>
            <a:ext cx="3902903" cy="589491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24744"/>
          </a:xfrm>
        </p:spPr>
        <p:txBody>
          <a:bodyPr/>
          <a:lstStyle/>
          <a:p>
            <a:r>
              <a:rPr lang="en-AU" dirty="0" smtClean="0"/>
              <a:t>   Quinn’s Post - Gallipoli</a:t>
            </a:r>
            <a:endParaRPr lang="en-AU" dirty="0"/>
          </a:p>
        </p:txBody>
      </p:sp>
      <p:pic>
        <p:nvPicPr>
          <p:cNvPr id="4" name="Content Placeholder 3" descr="Quinn's Post Bean G01005 41041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78310"/>
            <a:ext cx="7239000" cy="430946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err="1" smtClean="0"/>
              <a:t>Broodseinde</a:t>
            </a:r>
            <a:r>
              <a:rPr lang="en-AU" dirty="0" smtClean="0"/>
              <a:t> Ridge near Ypres </a:t>
            </a:r>
            <a:endParaRPr lang="en-AU" dirty="0"/>
          </a:p>
        </p:txBody>
      </p:sp>
      <p:pic>
        <p:nvPicPr>
          <p:cNvPr id="4" name="Content Placeholder 3" descr="Broodseinde Ridge E01149 416756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412776"/>
            <a:ext cx="6351458" cy="507917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96200" cy="1124744"/>
          </a:xfrm>
        </p:spPr>
        <p:txBody>
          <a:bodyPr/>
          <a:lstStyle/>
          <a:p>
            <a:r>
              <a:rPr lang="en-AU" dirty="0" smtClean="0"/>
              <a:t>Monash 1918</a:t>
            </a:r>
            <a:endParaRPr lang="en-AU" dirty="0"/>
          </a:p>
        </p:txBody>
      </p:sp>
      <p:pic>
        <p:nvPicPr>
          <p:cNvPr id="4" name="Content Placeholder 3" descr="Monash 1918 Photo A02697 41605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35896" y="76869"/>
            <a:ext cx="4344592" cy="659249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3131840" cy="1368152"/>
          </a:xfrm>
        </p:spPr>
        <p:txBody>
          <a:bodyPr>
            <a:normAutofit/>
          </a:bodyPr>
          <a:lstStyle/>
          <a:p>
            <a:pPr algn="ctr"/>
            <a:r>
              <a:rPr lang="en-AU" dirty="0" smtClean="0"/>
              <a:t>Hamel </a:t>
            </a:r>
            <a:br>
              <a:rPr lang="en-AU" dirty="0" smtClean="0"/>
            </a:br>
            <a:r>
              <a:rPr lang="en-AU" dirty="0" smtClean="0"/>
              <a:t>July 4 1918 </a:t>
            </a:r>
            <a:endParaRPr lang="en-AU" dirty="0"/>
          </a:p>
        </p:txBody>
      </p:sp>
      <p:pic>
        <p:nvPicPr>
          <p:cNvPr id="4" name="Content Placeholder 3" descr="Hamel July 4 1918 E02637 654263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238525"/>
            <a:ext cx="4698711" cy="3619475"/>
          </a:xfrm>
        </p:spPr>
      </p:pic>
      <p:pic>
        <p:nvPicPr>
          <p:cNvPr id="51202" name="Picture 2" descr="E026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6820" y="0"/>
            <a:ext cx="5767180" cy="4199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algn="ctr"/>
            <a:r>
              <a:rPr lang="en-AU" dirty="0" smtClean="0"/>
              <a:t>Mont St Quentin</a:t>
            </a:r>
            <a:endParaRPr lang="en-AU" dirty="0"/>
          </a:p>
        </p:txBody>
      </p:sp>
      <p:pic>
        <p:nvPicPr>
          <p:cNvPr id="4" name="Content Placeholder 3" descr="Mont St Quentin 411145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04708" y="1609725"/>
            <a:ext cx="6543984" cy="484663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1534</TotalTime>
  <Words>583</Words>
  <Application>Microsoft Office PowerPoint</Application>
  <PresentationFormat>On-screen Show (4:3)</PresentationFormat>
  <Paragraphs>93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Opulent</vt:lpstr>
      <vt:lpstr>Slide 1</vt:lpstr>
      <vt:lpstr>General Sir John Monash</vt:lpstr>
      <vt:lpstr>Slide 3</vt:lpstr>
      <vt:lpstr>Monash in 1915</vt:lpstr>
      <vt:lpstr>   Quinn’s Post - Gallipoli</vt:lpstr>
      <vt:lpstr>Broodseinde Ridge near Ypres </vt:lpstr>
      <vt:lpstr>Monash 1918</vt:lpstr>
      <vt:lpstr>Hamel  July 4 1918 </vt:lpstr>
      <vt:lpstr>Mont St Quentin</vt:lpstr>
      <vt:lpstr>Peronne</vt:lpstr>
      <vt:lpstr>Hindenburg line</vt:lpstr>
      <vt:lpstr>hOme at last</vt:lpstr>
      <vt:lpstr>Monash leads Anzac Day march 1931</vt:lpstr>
      <vt:lpstr>Slide 14</vt:lpstr>
      <vt:lpstr>  Knight Grand Cross of the Order       of st Michael and St George</vt:lpstr>
      <vt:lpstr>General Sir Harry Chauvel </vt:lpstr>
      <vt:lpstr>Chauvel as a young man</vt:lpstr>
      <vt:lpstr>GAllipoli</vt:lpstr>
      <vt:lpstr>Slide 19</vt:lpstr>
      <vt:lpstr>In the Sinai dEsert</vt:lpstr>
      <vt:lpstr>Slide 21</vt:lpstr>
      <vt:lpstr>The day after capturing beersheba</vt:lpstr>
      <vt:lpstr>damascus</vt:lpstr>
      <vt:lpstr>Inspector general of the army</vt:lpstr>
      <vt:lpstr>Slide 25</vt:lpstr>
      <vt:lpstr>Slide 26</vt:lpstr>
      <vt:lpstr>Chauvel’s funeral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sir Harry Chauvel</dc:title>
  <dc:creator>Jill</dc:creator>
  <cp:lastModifiedBy>Jill</cp:lastModifiedBy>
  <cp:revision>12</cp:revision>
  <dcterms:created xsi:type="dcterms:W3CDTF">2017-01-31T11:13:43Z</dcterms:created>
  <dcterms:modified xsi:type="dcterms:W3CDTF">2018-09-11T08:11:53Z</dcterms:modified>
</cp:coreProperties>
</file>