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6" r:id="rId7"/>
    <p:sldId id="262" r:id="rId8"/>
    <p:sldId id="264" r:id="rId9"/>
    <p:sldId id="267" r:id="rId10"/>
    <p:sldId id="261"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96B0E-1889-4360-BD20-39C7244596FA}" type="datetimeFigureOut">
              <a:rPr lang="en-AU" smtClean="0"/>
              <a:t>19/05/2023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09CE3-3A42-48A4-8F6D-515980321541}"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logs.slq.qld.gov.au/ww1/tag/anzac-d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arlandmemorial.com/category/the-journey/at-the-fro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u="sng" kern="1200">
                <a:solidFill>
                  <a:schemeClr val="tx1"/>
                </a:solidFill>
                <a:latin typeface="+mn-lt"/>
                <a:ea typeface="+mn-ea"/>
                <a:cs typeface="+mn-cs"/>
                <a:hlinkClick r:id="rId3"/>
              </a:rPr>
              <a:t>http://blogs.slq.qld.gov.au/ww1/tag/anzac-day/</a:t>
            </a:r>
            <a:r>
              <a:rPr lang="en-AU" sz="1200" kern="1200">
                <a:solidFill>
                  <a:schemeClr val="tx1"/>
                </a:solidFill>
                <a:latin typeface="+mn-lt"/>
                <a:ea typeface="+mn-ea"/>
                <a:cs typeface="+mn-cs"/>
              </a:rPr>
              <a:t> - John Oxley Library, State Library of Queensland Image: 28069-0001-0003</a:t>
            </a:r>
          </a:p>
        </p:txBody>
      </p:sp>
      <p:sp>
        <p:nvSpPr>
          <p:cNvPr id="4" name="Slide Number Placeholder 3"/>
          <p:cNvSpPr>
            <a:spLocks noGrp="1"/>
          </p:cNvSpPr>
          <p:nvPr>
            <p:ph type="sldNum" sz="quarter" idx="10"/>
          </p:nvPr>
        </p:nvSpPr>
        <p:spPr/>
        <p:txBody>
          <a:bodyPr/>
          <a:lstStyle/>
          <a:p>
            <a:fld id="{D1409CE3-3A42-48A4-8F6D-515980321541}" type="slidenum">
              <a:rPr lang="en-AU" smtClean="0"/>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http://australiahistoryblog.blogspot.com.au/</a:t>
            </a:r>
            <a:r>
              <a:rPr lang="en-AU" sz="1200" kern="120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https://crystalmarylindsey.blogspot.com.au/2012/05/do-you-ever-have-times-when-you-cant.html</a:t>
            </a:r>
            <a:r>
              <a:rPr lang="en-AU" sz="1200" kern="120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12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https://commons.wikimedia.org/wiki/File:Church_of_the_Holy_Sepulchre,_Jerusalem.JPG</a:t>
            </a:r>
            <a:endParaRPr lang="en-AU"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http://www.garlandmemorial.com/category/the-journey/at-the-front/</a:t>
            </a:r>
            <a:r>
              <a:rPr lang="en-AU" sz="1200" kern="1200" dirty="0">
                <a:solidFill>
                  <a:schemeClr val="tx1"/>
                </a:solidFill>
                <a:latin typeface="+mn-lt"/>
                <a:ea typeface="+mn-ea"/>
                <a:cs typeface="+mn-cs"/>
              </a:rPr>
              <a:t> </a:t>
            </a:r>
            <a:r>
              <a:rPr lang="en-AU" sz="1200" b="1" kern="1200" dirty="0">
                <a:solidFill>
                  <a:schemeClr val="tx1"/>
                </a:solidFill>
                <a:latin typeface="+mn-lt"/>
                <a:ea typeface="+mn-ea"/>
                <a:cs typeface="+mn-cs"/>
              </a:rPr>
              <a:t>– from page 9, </a:t>
            </a:r>
            <a:r>
              <a:rPr lang="en-AU" sz="1200" i="1" kern="1200" dirty="0">
                <a:solidFill>
                  <a:schemeClr val="tx1"/>
                </a:solidFill>
                <a:latin typeface="+mn-lt"/>
                <a:ea typeface="+mn-ea"/>
                <a:cs typeface="+mn-cs"/>
              </a:rPr>
              <a:t>“The Brisbane Courier”</a:t>
            </a:r>
            <a:r>
              <a:rPr lang="en-AU" sz="1200" b="1" kern="1200" dirty="0">
                <a:solidFill>
                  <a:schemeClr val="tx1"/>
                </a:solidFill>
                <a:latin typeface="+mn-lt"/>
                <a:ea typeface="+mn-ea"/>
                <a:cs typeface="+mn-cs"/>
              </a:rPr>
              <a:t> newspaper of 30 April 1919.</a:t>
            </a:r>
            <a:endParaRPr lang="en-AU"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http://www.garlandmemorial.com/category/the-journey/at-the-front/</a:t>
            </a:r>
            <a:r>
              <a:rPr lang="en-AU" sz="1200" kern="1200" dirty="0">
                <a:solidFill>
                  <a:schemeClr val="tx1"/>
                </a:solidFill>
                <a:latin typeface="+mn-lt"/>
                <a:ea typeface="+mn-ea"/>
                <a:cs typeface="+mn-cs"/>
              </a:rPr>
              <a:t> </a:t>
            </a:r>
            <a:r>
              <a:rPr lang="en-AU" sz="1200" b="1" kern="1200" dirty="0">
                <a:solidFill>
                  <a:schemeClr val="tx1"/>
                </a:solidFill>
                <a:latin typeface="+mn-lt"/>
                <a:ea typeface="+mn-ea"/>
                <a:cs typeface="+mn-cs"/>
              </a:rPr>
              <a:t>– from page 9, </a:t>
            </a:r>
            <a:r>
              <a:rPr lang="en-AU" sz="1200" i="1" kern="1200" dirty="0">
                <a:solidFill>
                  <a:schemeClr val="tx1"/>
                </a:solidFill>
                <a:latin typeface="+mn-lt"/>
                <a:ea typeface="+mn-ea"/>
                <a:cs typeface="+mn-cs"/>
              </a:rPr>
              <a:t>“The Brisbane Courier”</a:t>
            </a:r>
            <a:r>
              <a:rPr lang="en-AU" sz="1200" b="1" kern="1200" dirty="0">
                <a:solidFill>
                  <a:schemeClr val="tx1"/>
                </a:solidFill>
                <a:latin typeface="+mn-lt"/>
                <a:ea typeface="+mn-ea"/>
                <a:cs typeface="+mn-cs"/>
              </a:rPr>
              <a:t> newspaper of 30 April 1919.</a:t>
            </a:r>
            <a:endParaRPr lang="en-AU"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https://indigenoushistories.com/2015/04/15/charlie-alley-light-horseman-the-service-tradition-of-the-alley-family/</a:t>
            </a:r>
            <a:r>
              <a:rPr lang="en-AU" sz="1200" kern="120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http://sps-superstars.wikispaces.com/anzac+day</a:t>
            </a:r>
            <a:r>
              <a:rPr lang="en-AU" sz="1200" kern="120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u="sng" kern="1200" dirty="0">
                <a:solidFill>
                  <a:schemeClr val="tx1"/>
                </a:solidFill>
                <a:latin typeface="+mn-lt"/>
                <a:ea typeface="+mn-ea"/>
                <a:cs typeface="+mn-cs"/>
                <a:hlinkClick r:id="rId3"/>
              </a:rPr>
              <a:t>http://blogs.slq.qld.gov.au/ww1/tag/anzac-day/</a:t>
            </a:r>
            <a:r>
              <a:rPr lang="en-AU" sz="1200" kern="1200" dirty="0">
                <a:solidFill>
                  <a:schemeClr val="tx1"/>
                </a:solidFill>
                <a:latin typeface="+mn-lt"/>
                <a:ea typeface="+mn-ea"/>
                <a:cs typeface="+mn-cs"/>
              </a:rPr>
              <a:t> Memorial Ribbons, Anzac Day </a:t>
            </a:r>
          </a:p>
          <a:p>
            <a:r>
              <a:rPr lang="en-AU" sz="1200" kern="1200" dirty="0">
                <a:solidFill>
                  <a:schemeClr val="tx1"/>
                </a:solidFill>
                <a:latin typeface="+mn-lt"/>
                <a:ea typeface="+mn-ea"/>
                <a:cs typeface="+mn-cs"/>
              </a:rPr>
              <a:t> John Oxley Library, State Library of Queensland</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latin typeface="+mn-lt"/>
                <a:ea typeface="+mn-ea"/>
                <a:cs typeface="+mn-cs"/>
                <a:hlinkClick r:id="rId3"/>
              </a:rPr>
              <a:t>http://www.australia.com/en-sg/news/2015/april/anzac-centenary-services-australia.html</a:t>
            </a:r>
            <a:r>
              <a:rPr lang="en-AU" sz="1200" kern="120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First ANZAC Day March Brisbane 25 April, 1916 National Archives of Australia Ref </a:t>
            </a:r>
            <a:r>
              <a:rPr lang="en-AU" sz="1200" u="sng" kern="1200" dirty="0">
                <a:solidFill>
                  <a:schemeClr val="tx1"/>
                </a:solidFill>
                <a:latin typeface="+mn-lt"/>
                <a:ea typeface="+mn-ea"/>
                <a:cs typeface="+mn-cs"/>
                <a:hlinkClick r:id="rId3"/>
              </a:rPr>
              <a:t>J2879, QTH173</a:t>
            </a:r>
            <a:r>
              <a:rPr lang="en-AU" sz="1200" kern="1200" dirty="0">
                <a:solidFill>
                  <a:schemeClr val="tx1"/>
                </a:solidFill>
                <a:latin typeface="+mn-lt"/>
                <a:ea typeface="+mn-ea"/>
                <a:cs typeface="+mn-cs"/>
              </a:rPr>
              <a:t>, </a:t>
            </a:r>
            <a:r>
              <a:rPr lang="en-AU" sz="1200" u="sng" kern="1200" dirty="0">
                <a:solidFill>
                  <a:schemeClr val="tx1"/>
                </a:solidFill>
                <a:latin typeface="+mn-lt"/>
                <a:ea typeface="+mn-ea"/>
                <a:cs typeface="+mn-cs"/>
                <a:hlinkClick r:id="rId3"/>
              </a:rPr>
              <a:t>http://vrroom.naa.gov.au/print/?ID=19356</a:t>
            </a:r>
            <a:endParaRPr lang="en-AU"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10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A260B6B-443A-4B31-92C4-64C27A4341E7}" type="datetimeFigureOut">
              <a:rPr lang="en-AU" smtClean="0"/>
              <a:pPr/>
              <a:t>19/05/2023</a:t>
            </a:fld>
            <a:endParaRPr lang="en-AU"/>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AU"/>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E46E23-F318-4F15-84D4-F069DBCA574C}"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3A260B6B-443A-4B31-92C4-64C27A4341E7}" type="datetimeFigureOut">
              <a:rPr lang="en-AU" smtClean="0"/>
              <a:pPr/>
              <a:t>19/05/2023</a:t>
            </a:fld>
            <a:endParaRPr lang="en-AU"/>
          </a:p>
        </p:txBody>
      </p:sp>
      <p:sp>
        <p:nvSpPr>
          <p:cNvPr id="5" name="Footer Placeholder 4"/>
          <p:cNvSpPr>
            <a:spLocks noGrp="1"/>
          </p:cNvSpPr>
          <p:nvPr>
            <p:ph type="ftr" sz="quarter" idx="11"/>
          </p:nvPr>
        </p:nvSpPr>
        <p:spPr>
          <a:xfrm>
            <a:off x="457200" y="6556248"/>
            <a:ext cx="3657600" cy="228600"/>
          </a:xfrm>
        </p:spPr>
        <p:txBody>
          <a:bodyPr/>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E46E23-F318-4F15-84D4-F069DBCA574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A260B6B-443A-4B31-92C4-64C27A4341E7}" type="datetimeFigureOut">
              <a:rPr lang="en-AU" smtClean="0"/>
              <a:pPr/>
              <a:t>19/05/2023</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p>
            <a:fld id="{63E46E23-F318-4F15-84D4-F069DBCA574C}"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A260B6B-443A-4B31-92C4-64C27A4341E7}" type="datetimeFigureOut">
              <a:rPr lang="en-AU" smtClean="0"/>
              <a:pPr/>
              <a:t>19/05/2023</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E46E23-F318-4F15-84D4-F069DBCA574C}"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3A260B6B-443A-4B31-92C4-64C27A4341E7}" type="datetimeFigureOut">
              <a:rPr lang="en-AU" smtClean="0"/>
              <a:pPr/>
              <a:t>19/05/2023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E46E23-F318-4F15-84D4-F069DBCA574C}" type="slidenum">
              <a:rPr lang="en-AU" smtClean="0"/>
              <a:pPr/>
              <a:t>‹#›</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A260B6B-443A-4B31-92C4-64C27A4341E7}" type="datetimeFigureOut">
              <a:rPr lang="en-AU" smtClean="0"/>
              <a:pPr/>
              <a:t>19/05/2023</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E46E23-F318-4F15-84D4-F069DBCA574C}"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7242048" cy="732696"/>
          </a:xfrm>
        </p:spPr>
        <p:txBody>
          <a:bodyPr/>
          <a:lstStyle/>
          <a:p>
            <a:r>
              <a:rPr lang="en-AU" dirty="0"/>
              <a:t>The Architect of Anzac Day</a:t>
            </a:r>
          </a:p>
        </p:txBody>
      </p:sp>
      <p:pic>
        <p:nvPicPr>
          <p:cNvPr id="9" name="Picture 8" descr="C:\Users\jb\Documents\Ang Share Folder\Anzac booklet\Web pics\Website\Canon_David_John_Garland_-_in_uniform_tiff.jpg"/>
          <p:cNvPicPr/>
          <p:nvPr/>
        </p:nvPicPr>
        <p:blipFill>
          <a:blip r:embed="rId3" cstate="print"/>
          <a:srcRect/>
          <a:stretch>
            <a:fillRect/>
          </a:stretch>
        </p:blipFill>
        <p:spPr bwMode="auto">
          <a:xfrm>
            <a:off x="611560" y="1196752"/>
            <a:ext cx="3888432" cy="5184576"/>
          </a:xfrm>
          <a:prstGeom prst="rect">
            <a:avLst/>
          </a:prstGeom>
          <a:noFill/>
          <a:ln w="9525">
            <a:noFill/>
            <a:miter lim="800000"/>
            <a:headEnd/>
            <a:tailEnd/>
          </a:ln>
        </p:spPr>
      </p:pic>
      <p:sp>
        <p:nvSpPr>
          <p:cNvPr id="10" name="TextBox 9"/>
          <p:cNvSpPr txBox="1"/>
          <p:nvPr/>
        </p:nvSpPr>
        <p:spPr>
          <a:xfrm>
            <a:off x="4860033" y="1412776"/>
            <a:ext cx="2880319" cy="4524315"/>
          </a:xfrm>
          <a:prstGeom prst="rect">
            <a:avLst/>
          </a:prstGeom>
          <a:noFill/>
        </p:spPr>
        <p:txBody>
          <a:bodyPr wrap="square" rtlCol="0">
            <a:spAutoFit/>
          </a:bodyPr>
          <a:lstStyle/>
          <a:p>
            <a:r>
              <a:rPr lang="en-AU" sz="4800" b="1" dirty="0"/>
              <a:t>Canon David Garland </a:t>
            </a:r>
            <a:r>
              <a:rPr lang="en-AU" sz="3600" b="1" dirty="0"/>
              <a:t>- “nothing is too good for our soldier boys”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60688"/>
          </a:xfrm>
        </p:spPr>
        <p:txBody>
          <a:bodyPr/>
          <a:lstStyle/>
          <a:p>
            <a:pPr algn="ctr"/>
            <a:r>
              <a:rPr lang="en-AU" dirty="0"/>
              <a:t>First </a:t>
            </a:r>
            <a:r>
              <a:rPr lang="en-AU" dirty="0" err="1"/>
              <a:t>anzac</a:t>
            </a:r>
            <a:r>
              <a:rPr lang="en-AU" dirty="0"/>
              <a:t> day march</a:t>
            </a:r>
          </a:p>
        </p:txBody>
      </p:sp>
      <p:pic>
        <p:nvPicPr>
          <p:cNvPr id="3" name="irc_mi" descr="http://vrroom.naa.gov.au/Images/The%20first%20Anzac%20Day%20parade%20in%20Brisbane1_1987051_tcm11-18526.jpg">
            <a:hlinkClick r:id="rId3"/>
          </p:cNvPr>
          <p:cNvPicPr/>
          <p:nvPr/>
        </p:nvPicPr>
        <p:blipFill>
          <a:blip r:embed="rId4" cstate="print"/>
          <a:srcRect/>
          <a:stretch>
            <a:fillRect/>
          </a:stretch>
        </p:blipFill>
        <p:spPr bwMode="auto">
          <a:xfrm>
            <a:off x="467544" y="1268760"/>
            <a:ext cx="7200800" cy="4032448"/>
          </a:xfrm>
          <a:prstGeom prst="rect">
            <a:avLst/>
          </a:prstGeom>
          <a:noFill/>
          <a:ln w="9525">
            <a:noFill/>
            <a:miter lim="800000"/>
            <a:headEnd/>
            <a:tailEnd/>
          </a:ln>
        </p:spPr>
      </p:pic>
      <p:sp>
        <p:nvSpPr>
          <p:cNvPr id="4" name="TextBox 3"/>
          <p:cNvSpPr txBox="1"/>
          <p:nvPr/>
        </p:nvSpPr>
        <p:spPr>
          <a:xfrm>
            <a:off x="1619673" y="5589240"/>
            <a:ext cx="4536503" cy="523220"/>
          </a:xfrm>
          <a:prstGeom prst="rect">
            <a:avLst/>
          </a:prstGeom>
          <a:noFill/>
        </p:spPr>
        <p:txBody>
          <a:bodyPr wrap="square" rtlCol="0">
            <a:spAutoFit/>
          </a:bodyPr>
          <a:lstStyle/>
          <a:p>
            <a:r>
              <a:rPr lang="en-AU" sz="2800" dirty="0"/>
              <a:t>April 25 1916 in Brisbane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04704"/>
          </a:xfrm>
        </p:spPr>
        <p:txBody>
          <a:bodyPr/>
          <a:lstStyle/>
          <a:p>
            <a:pPr algn="ctr"/>
            <a:r>
              <a:rPr lang="en-AU" dirty="0"/>
              <a:t>Anzac day </a:t>
            </a:r>
            <a:r>
              <a:rPr lang="en-AU" dirty="0" err="1"/>
              <a:t>canberra</a:t>
            </a:r>
            <a:endParaRPr lang="en-AU" dirty="0"/>
          </a:p>
        </p:txBody>
      </p:sp>
      <p:pic>
        <p:nvPicPr>
          <p:cNvPr id="31746" name="Picture 2" descr="Image result for anzac day ceremony Canberra"/>
          <p:cNvPicPr>
            <a:picLocks noChangeAspect="1" noChangeArrowheads="1"/>
          </p:cNvPicPr>
          <p:nvPr/>
        </p:nvPicPr>
        <p:blipFill>
          <a:blip r:embed="rId3" cstate="print"/>
          <a:srcRect/>
          <a:stretch>
            <a:fillRect/>
          </a:stretch>
        </p:blipFill>
        <p:spPr bwMode="auto">
          <a:xfrm>
            <a:off x="683568" y="1484784"/>
            <a:ext cx="6947916" cy="46283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32696"/>
          </a:xfrm>
        </p:spPr>
        <p:txBody>
          <a:bodyPr/>
          <a:lstStyle/>
          <a:p>
            <a:pPr algn="ctr"/>
            <a:r>
              <a:rPr lang="en-AU" dirty="0"/>
              <a:t>Anzac day march</a:t>
            </a:r>
          </a:p>
        </p:txBody>
      </p:sp>
      <p:pic>
        <p:nvPicPr>
          <p:cNvPr id="34818" name="Picture 2" descr="Image result for anzac day ceremony"/>
          <p:cNvPicPr>
            <a:picLocks noChangeAspect="1" noChangeArrowheads="1"/>
          </p:cNvPicPr>
          <p:nvPr/>
        </p:nvPicPr>
        <p:blipFill>
          <a:blip r:embed="rId3" cstate="print"/>
          <a:srcRect/>
          <a:stretch>
            <a:fillRect/>
          </a:stretch>
        </p:blipFill>
        <p:spPr bwMode="auto">
          <a:xfrm>
            <a:off x="467544" y="1412776"/>
            <a:ext cx="7192474" cy="51845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32696"/>
          </a:xfrm>
        </p:spPr>
        <p:txBody>
          <a:bodyPr>
            <a:normAutofit fontScale="90000"/>
          </a:bodyPr>
          <a:lstStyle/>
          <a:p>
            <a:r>
              <a:rPr lang="en-AU" dirty="0"/>
              <a:t>Church of the Holy Sepulchre</a:t>
            </a:r>
          </a:p>
        </p:txBody>
      </p:sp>
      <p:pic>
        <p:nvPicPr>
          <p:cNvPr id="2050" name="Picture 2" descr="Image result for church of the holy sepulchre"/>
          <p:cNvPicPr>
            <a:picLocks noChangeAspect="1" noChangeArrowheads="1"/>
          </p:cNvPicPr>
          <p:nvPr/>
        </p:nvPicPr>
        <p:blipFill>
          <a:blip r:embed="rId3" cstate="print"/>
          <a:srcRect/>
          <a:stretch>
            <a:fillRect/>
          </a:stretch>
        </p:blipFill>
        <p:spPr bwMode="auto">
          <a:xfrm>
            <a:off x="683568" y="1412775"/>
            <a:ext cx="6696744" cy="502255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7239000" cy="6195088"/>
          </a:xfrm>
        </p:spPr>
        <p:txBody>
          <a:bodyPr>
            <a:normAutofit/>
          </a:bodyPr>
          <a:lstStyle/>
          <a:p>
            <a:pPr>
              <a:buNone/>
            </a:pPr>
            <a:r>
              <a:rPr lang="en-AU" dirty="0"/>
              <a:t>  </a:t>
            </a:r>
            <a:r>
              <a:rPr lang="en-AU" sz="3600" dirty="0"/>
              <a:t>“Our troops here have made a magnificent contribution. It is not too much to say that the collapse of the enemy throughout the world was at least hastened by the cavalry feat which, sweeping Palestine and Syria in a manner unknown in history, ensured Turkey’s break-away from Germany. </a:t>
            </a:r>
          </a:p>
          <a:p>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7239000" cy="5979064"/>
          </a:xfrm>
        </p:spPr>
        <p:txBody>
          <a:bodyPr>
            <a:normAutofit/>
          </a:bodyPr>
          <a:lstStyle/>
          <a:p>
            <a:pPr>
              <a:buNone/>
            </a:pPr>
            <a:r>
              <a:rPr lang="en-AU" sz="3200" dirty="0"/>
              <a:t>   I fear that the hardships endured and the magnificent fighting done by the Australian Light Horse have not been fully  realised in Australia, and yet it may safely be said that nowhere had our Australian soldiers harder conditions or more strenuous fighting or less relaxation and comforts, which facts make our work all the more necessary.”</a:t>
            </a:r>
            <a:r>
              <a:rPr lang="en-AU" sz="3200" baseline="30000" dirty="0"/>
              <a:t> </a:t>
            </a:r>
            <a:endParaRPr lang="en-AU" sz="3200" dirty="0"/>
          </a:p>
          <a:p>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660688"/>
          </a:xfrm>
        </p:spPr>
        <p:txBody>
          <a:bodyPr/>
          <a:lstStyle/>
          <a:p>
            <a:r>
              <a:rPr lang="en-AU" dirty="0"/>
              <a:t>Indigenous light horsemen</a:t>
            </a:r>
          </a:p>
        </p:txBody>
      </p:sp>
      <p:pic>
        <p:nvPicPr>
          <p:cNvPr id="29698" name="Picture 2" descr="Image result for WW1 11th Light Horse Black Watch"/>
          <p:cNvPicPr>
            <a:picLocks noChangeAspect="1" noChangeArrowheads="1"/>
          </p:cNvPicPr>
          <p:nvPr/>
        </p:nvPicPr>
        <p:blipFill>
          <a:blip r:embed="rId3" cstate="print"/>
          <a:srcRect/>
          <a:stretch>
            <a:fillRect/>
          </a:stretch>
        </p:blipFill>
        <p:spPr bwMode="auto">
          <a:xfrm>
            <a:off x="467544" y="1124744"/>
            <a:ext cx="7058812" cy="5229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Designed the </a:t>
            </a:r>
            <a:r>
              <a:rPr lang="en-AU" dirty="0" err="1"/>
              <a:t>anzac</a:t>
            </a:r>
            <a:r>
              <a:rPr lang="en-AU" dirty="0"/>
              <a:t> service</a:t>
            </a:r>
          </a:p>
        </p:txBody>
      </p:sp>
      <p:sp>
        <p:nvSpPr>
          <p:cNvPr id="4" name="Content Placeholder 3"/>
          <p:cNvSpPr>
            <a:spLocks noGrp="1"/>
          </p:cNvSpPr>
          <p:nvPr>
            <p:ph idx="1"/>
          </p:nvPr>
        </p:nvSpPr>
        <p:spPr/>
        <p:txBody>
          <a:bodyPr/>
          <a:lstStyle/>
          <a:p>
            <a:r>
              <a:rPr lang="en-AU" sz="3200" dirty="0"/>
              <a:t>Garland creating the format for a service </a:t>
            </a:r>
          </a:p>
          <a:p>
            <a:pPr>
              <a:buNone/>
            </a:pPr>
            <a:endParaRPr lang="en-AU" sz="1400" dirty="0"/>
          </a:p>
          <a:p>
            <a:r>
              <a:rPr lang="en-AU" sz="3200" dirty="0"/>
              <a:t>He carefully selected hymns, odes and poems that would be acceptable to the wide variety of parties</a:t>
            </a:r>
          </a:p>
          <a:p>
            <a:pPr>
              <a:buNone/>
            </a:pPr>
            <a:endParaRPr lang="en-AU" sz="1400" dirty="0"/>
          </a:p>
          <a:p>
            <a:r>
              <a:rPr lang="en-AU" sz="3200" dirty="0"/>
              <a:t>Included the minute’s silence. </a:t>
            </a:r>
          </a:p>
          <a:p>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Anzac Day ode</a:t>
            </a:r>
          </a:p>
        </p:txBody>
      </p:sp>
      <p:pic>
        <p:nvPicPr>
          <p:cNvPr id="6146" name="Picture 2" descr="Lest_we_forget_copy.png"/>
          <p:cNvPicPr>
            <a:picLocks noChangeAspect="1" noChangeArrowheads="1"/>
          </p:cNvPicPr>
          <p:nvPr/>
        </p:nvPicPr>
        <p:blipFill>
          <a:blip r:embed="rId3" cstate="print"/>
          <a:srcRect/>
          <a:stretch>
            <a:fillRect/>
          </a:stretch>
        </p:blipFill>
        <p:spPr bwMode="auto">
          <a:xfrm>
            <a:off x="1187624" y="1916832"/>
            <a:ext cx="5760640" cy="39604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0040"/>
            <a:ext cx="7992888" cy="588680"/>
          </a:xfrm>
        </p:spPr>
        <p:txBody>
          <a:bodyPr>
            <a:normAutofit/>
          </a:bodyPr>
          <a:lstStyle/>
          <a:p>
            <a:r>
              <a:rPr lang="en-AU" sz="3500" dirty="0"/>
              <a:t>Ribbons sold to support soldiers</a:t>
            </a:r>
          </a:p>
        </p:txBody>
      </p:sp>
      <p:pic>
        <p:nvPicPr>
          <p:cNvPr id="3" name="irc_mi" descr="http://blogs.slq.qld.gov.au/ww1/files/2016/04/childbadge1962-231x300.jpg">
            <a:hlinkClick r:id="rId3"/>
          </p:cNvPr>
          <p:cNvPicPr/>
          <p:nvPr/>
        </p:nvPicPr>
        <p:blipFill>
          <a:blip r:embed="rId4" cstate="print"/>
          <a:srcRect/>
          <a:stretch>
            <a:fillRect/>
          </a:stretch>
        </p:blipFill>
        <p:spPr bwMode="auto">
          <a:xfrm>
            <a:off x="467544" y="1340768"/>
            <a:ext cx="2881729" cy="3600400"/>
          </a:xfrm>
          <a:prstGeom prst="rect">
            <a:avLst/>
          </a:prstGeom>
          <a:noFill/>
          <a:ln w="9525">
            <a:noFill/>
            <a:miter lim="800000"/>
            <a:headEnd/>
            <a:tailEnd/>
          </a:ln>
        </p:spPr>
      </p:pic>
      <p:sp>
        <p:nvSpPr>
          <p:cNvPr id="4" name="TextBox 3"/>
          <p:cNvSpPr txBox="1"/>
          <p:nvPr/>
        </p:nvSpPr>
        <p:spPr>
          <a:xfrm>
            <a:off x="3635896" y="1556792"/>
            <a:ext cx="4248472" cy="2554545"/>
          </a:xfrm>
          <a:prstGeom prst="rect">
            <a:avLst/>
          </a:prstGeom>
          <a:noFill/>
        </p:spPr>
        <p:txBody>
          <a:bodyPr wrap="square" rtlCol="0">
            <a:spAutoFit/>
          </a:bodyPr>
          <a:lstStyle/>
          <a:p>
            <a:pPr>
              <a:buFont typeface="Arial" pitchFamily="34" charset="0"/>
              <a:buChar char="•"/>
            </a:pPr>
            <a:r>
              <a:rPr lang="en-AU" sz="3200" dirty="0"/>
              <a:t>Funded war memorials</a:t>
            </a:r>
          </a:p>
          <a:p>
            <a:pPr>
              <a:buFont typeface="Arial" pitchFamily="34" charset="0"/>
              <a:buChar char="•"/>
            </a:pPr>
            <a:r>
              <a:rPr lang="en-AU" sz="3200" dirty="0"/>
              <a:t>Paid for upkeep of graves</a:t>
            </a:r>
          </a:p>
          <a:p>
            <a:pPr>
              <a:buFont typeface="Arial" pitchFamily="34" charset="0"/>
              <a:buChar char="•"/>
            </a:pPr>
            <a:r>
              <a:rPr lang="en-AU" sz="3200" dirty="0"/>
              <a:t>Supported veterans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32656"/>
            <a:ext cx="7427168" cy="3168352"/>
          </a:xfrm>
        </p:spPr>
        <p:txBody>
          <a:bodyPr>
            <a:normAutofit fontScale="92500"/>
          </a:bodyPr>
          <a:lstStyle/>
          <a:p>
            <a:pPr>
              <a:buNone/>
            </a:pPr>
            <a:r>
              <a:rPr lang="en-AU" sz="4800" dirty="0"/>
              <a:t> He lobbied for ANZAC Day to become a public holiday in all states which he achieved by 1930.</a:t>
            </a:r>
          </a:p>
        </p:txBody>
      </p:sp>
      <p:pic>
        <p:nvPicPr>
          <p:cNvPr id="35842" name="Picture 2" descr="Image result for anzac day ceremony Canberra"/>
          <p:cNvPicPr>
            <a:picLocks noChangeAspect="1" noChangeArrowheads="1"/>
          </p:cNvPicPr>
          <p:nvPr/>
        </p:nvPicPr>
        <p:blipFill>
          <a:blip r:embed="rId3" cstate="print"/>
          <a:srcRect/>
          <a:stretch>
            <a:fillRect/>
          </a:stretch>
        </p:blipFill>
        <p:spPr bwMode="auto">
          <a:xfrm>
            <a:off x="1403648" y="3321355"/>
            <a:ext cx="5574276" cy="313198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217</TotalTime>
  <Words>484</Words>
  <Application>Microsoft Office PowerPoint</Application>
  <PresentationFormat>On-screen Show (4:3)</PresentationFormat>
  <Paragraphs>45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2</vt:lpstr>
      <vt:lpstr>Opulent</vt:lpstr>
      <vt:lpstr>The Architect of Anzac Day</vt:lpstr>
      <vt:lpstr>Church of the Holy Sepulchre</vt:lpstr>
      <vt:lpstr>PowerPoint Presentation</vt:lpstr>
      <vt:lpstr>PowerPoint Presentation</vt:lpstr>
      <vt:lpstr>Indigenous light horsemen</vt:lpstr>
      <vt:lpstr>Designed the anzac service</vt:lpstr>
      <vt:lpstr>Anzac Day ode</vt:lpstr>
      <vt:lpstr>Ribbons sold to support soldiers</vt:lpstr>
      <vt:lpstr>PowerPoint Presentation</vt:lpstr>
      <vt:lpstr>First anzac day march</vt:lpstr>
      <vt:lpstr>Anzac day canberra</vt:lpstr>
      <vt:lpstr>Anzac day march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Architect of Anzac Day</dc:title>
  <dc:creator>Jill</dc:creator>
  <cp:lastModifiedBy>Castillo, Jan Eric</cp:lastModifiedBy>
  <cp:revision>4</cp:revision>
  <dcterms:created xsi:type="dcterms:W3CDTF">2016-12-22T10:38:41Z</dcterms:created>
  <dcterms:modified xsi:type="dcterms:W3CDTF">2023-05-19T02:04:56Z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20b37f-db72-473e-ae54-fb16df408069_Enabled">
    <vt:lpwstr>true</vt:lpwstr>
  </property>
  <property fmtid="{D5CDD505-2E9C-101B-9397-08002B2CF9AE}" pid="3" name="MSIP_Label_b020b37f-db72-473e-ae54-fb16df408069_SetDate">
    <vt:lpwstr>2023-05-19T02:04:54Z</vt:lpwstr>
  </property>
  <property fmtid="{D5CDD505-2E9C-101B-9397-08002B2CF9AE}" pid="4" name="MSIP_Label_b020b37f-db72-473e-ae54-fb16df408069_Method">
    <vt:lpwstr>Standard</vt:lpwstr>
  </property>
  <property fmtid="{D5CDD505-2E9C-101B-9397-08002B2CF9AE}" pid="5" name="MSIP_Label_b020b37f-db72-473e-ae54-fb16df408069_Name">
    <vt:lpwstr>General</vt:lpwstr>
  </property>
  <property fmtid="{D5CDD505-2E9C-101B-9397-08002B2CF9AE}" pid="6" name="MSIP_Label_b020b37f-db72-473e-ae54-fb16df408069_SiteId">
    <vt:lpwstr>705d07a3-2eea-4f3b-ab59-65ca29abeb26</vt:lpwstr>
  </property>
  <property fmtid="{D5CDD505-2E9C-101B-9397-08002B2CF9AE}" pid="7" name="MSIP_Label_b020b37f-db72-473e-ae54-fb16df408069_ActionId">
    <vt:lpwstr>a0710e78-ff92-41ac-b926-8cdf4192e215</vt:lpwstr>
  </property>
  <property fmtid="{D5CDD505-2E9C-101B-9397-08002B2CF9AE}" pid="8" name="MSIP_Label_b020b37f-db72-473e-ae54-fb16df408069_ContentBits">
    <vt:lpwstr>0</vt:lpwstr>
  </property>
</Properties>
</file>